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 id="282" r:id="rId16"/>
    <p:sldId id="283" r:id="rId17"/>
    <p:sldId id="284" r:id="rId18"/>
    <p:sldId id="285" r:id="rId19"/>
    <p:sldId id="288" r:id="rId20"/>
    <p:sldId id="289" r:id="rId21"/>
    <p:sldId id="290" r:id="rId22"/>
    <p:sldId id="291" r:id="rId23"/>
    <p:sldId id="286" r:id="rId24"/>
    <p:sldId id="287"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316" r:id="rId50"/>
    <p:sldId id="317"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4" autoAdjust="0"/>
    <p:restoredTop sz="94686"/>
  </p:normalViewPr>
  <p:slideViewPr>
    <p:cSldViewPr snapToGrid="0" snapToObjects="1">
      <p:cViewPr varScale="1">
        <p:scale>
          <a:sx n="90" d="100"/>
          <a:sy n="90" d="100"/>
        </p:scale>
        <p:origin x="664"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71880B-5962-E448-9C85-08837FB3381B}" type="datetimeFigureOut">
              <a:rPr lang="en-US" smtClean="0"/>
              <a:t>2/14/2018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3D3516-B0D1-6E41-BC6E-9BC14619F0FD}" type="slidenum">
              <a:rPr lang="en-US" smtClean="0"/>
              <a:t>‹#›</a:t>
            </a:fld>
            <a:endParaRPr lang="en-US"/>
          </a:p>
        </p:txBody>
      </p:sp>
    </p:spTree>
    <p:extLst>
      <p:ext uri="{BB962C8B-B14F-4D97-AF65-F5344CB8AC3E}">
        <p14:creationId xmlns:p14="http://schemas.microsoft.com/office/powerpoint/2010/main" val="543039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r>
              <a:rPr lang="en-US"/>
              <a:t>Arial</a:t>
            </a:r>
          </a:p>
          <a:p>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53208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p:cNvSpPr>
          <p:nvPr>
            <p:ph type="sldImg"/>
          </p:nvPr>
        </p:nvSpPr>
        <p:spPr>
          <a:ln/>
        </p:spPr>
      </p:sp>
      <p:sp>
        <p:nvSpPr>
          <p:cNvPr id="35843" name="Notes Placeholder 2"/>
          <p:cNvSpPr>
            <a:spLocks noGrp="1"/>
          </p:cNvSpPr>
          <p:nvPr>
            <p:ph type="body" idx="1"/>
          </p:nvPr>
        </p:nvSpPr>
        <p:spPr>
          <a:noFill/>
          <a:ln/>
        </p:spPr>
        <p:txBody>
          <a:bodyPr/>
          <a:lstStyle/>
          <a:p>
            <a:pPr eaLnBrk="1" hangingPunct="1"/>
            <a:r>
              <a:rPr lang="en-US">
                <a:latin typeface="Arial" pitchFamily="1" charset="0"/>
                <a:ea typeface="ＭＳ Ｐゴシック" pitchFamily="1" charset="-128"/>
                <a:cs typeface="ＭＳ Ｐゴシック" pitchFamily="1" charset="-128"/>
              </a:rPr>
              <a:t>A volcano plot is a scatter plot of -log (p-value) from a t-test or one-way ANOVA, versus log ratio. It allows you to visualize fold-change and statistical significance at the same time, so that one can find genes that are significant and have large fold change, or genes that are significant but have small fold change. </a:t>
            </a:r>
          </a:p>
        </p:txBody>
      </p:sp>
      <p:sp>
        <p:nvSpPr>
          <p:cNvPr id="35844" name="Slide Number Placeholder 3"/>
          <p:cNvSpPr>
            <a:spLocks noGrp="1"/>
          </p:cNvSpPr>
          <p:nvPr>
            <p:ph type="sldNum" sz="quarter" idx="5"/>
          </p:nvPr>
        </p:nvSpPr>
        <p:spPr>
          <a:noFill/>
        </p:spPr>
        <p:txBody>
          <a:bodyPr/>
          <a:lstStyle/>
          <a:p>
            <a:r>
              <a:rPr lang="en-US">
                <a:latin typeface="Trebuchet MS" pitchFamily="1" charset="0"/>
                <a:ea typeface="ＭＳ Ｐゴシック" pitchFamily="1" charset="-128"/>
                <a:cs typeface="ＭＳ Ｐゴシック" pitchFamily="1" charset="-128"/>
              </a:rPr>
              <a:t>Arial</a:t>
            </a:r>
          </a:p>
          <a:p>
            <a:endParaRPr lang="en-US">
              <a:latin typeface="Trebuchet M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61912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r>
              <a:rPr lang="en-US">
                <a:latin typeface="Trebuchet MS" pitchFamily="1" charset="0"/>
                <a:ea typeface="ＭＳ Ｐゴシック" pitchFamily="1" charset="-128"/>
                <a:cs typeface="ＭＳ Ｐゴシック" pitchFamily="1" charset="-128"/>
              </a:rPr>
              <a:t>Arial</a:t>
            </a:r>
          </a:p>
          <a:p>
            <a:endParaRPr lang="en-US">
              <a:latin typeface="Trebuchet MS" pitchFamily="1" charset="0"/>
              <a:ea typeface="ＭＳ Ｐゴシック" pitchFamily="1" charset="-128"/>
              <a:cs typeface="ＭＳ Ｐゴシック" pitchFamily="1" charset="-128"/>
            </a:endParaRPr>
          </a:p>
        </p:txBody>
      </p:sp>
      <p:sp>
        <p:nvSpPr>
          <p:cNvPr id="52227" name="Rectangle 2"/>
          <p:cNvSpPr>
            <a:spLocks noGrp="1" noRot="1" noChangeAspect="1" noChangeArrowheads="1"/>
          </p:cNvSpPr>
          <p:nvPr>
            <p:ph type="sldImg"/>
          </p:nvPr>
        </p:nvSpPr>
        <p:spPr>
          <a:xfrm>
            <a:off x="1144588" y="685800"/>
            <a:ext cx="4570412" cy="3429000"/>
          </a:xfrm>
          <a:solidFill>
            <a:srgbClr val="FFFFFF"/>
          </a:solidFill>
          <a:ln/>
        </p:spPr>
      </p:sp>
      <p:sp>
        <p:nvSpPr>
          <p:cNvPr id="52228" name="Rectangle 3"/>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atin typeface="Trebuchet M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77366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18061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a:latin typeface="Arial" pitchFamily="1" charset="0"/>
                <a:ea typeface="ＭＳ Ｐゴシック" pitchFamily="1" charset="-128"/>
                <a:cs typeface="ＭＳ Ｐゴシック" pitchFamily="1" charset="-128"/>
              </a:rPr>
              <a:t>Microarrays permit the simultaneous analysis of the RNA expression of thousands of genes. For fully sequenced genomes, microarrays can be used to analyze the expression of every gene. Northern blots, on the other hand, are limited by the number of lanes on the gel and by the number of probes that can be used on the same blot. Northern blots normally have 20–40 lanes, and no more than three probes can be used simultaneously. Thus, microarrays increase the throughput by several orders of magnitude.</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DNA Microarrays are an extremely powerful tool.  Whereas we have traditionally examines genes in isolation, DNA microarrays allow us to see all the genes of an cell working together in concert.</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DNA Microarrays allow us to see the gene expression levels for tens of thousands of genes at once.</a:t>
            </a: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A microarray of 50,000 unique cDNAs allows the expression monitoring of the entire human genome in a single hybridization.</a:t>
            </a:r>
          </a:p>
        </p:txBody>
      </p:sp>
    </p:spTree>
    <p:extLst>
      <p:ext uri="{BB962C8B-B14F-4D97-AF65-F5344CB8AC3E}">
        <p14:creationId xmlns:p14="http://schemas.microsoft.com/office/powerpoint/2010/main" val="1516105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a:latin typeface="Arial" pitchFamily="1" charset="0"/>
                <a:ea typeface="ＭＳ Ｐゴシック" pitchFamily="1" charset="-128"/>
                <a:cs typeface="ＭＳ Ｐゴシック" pitchFamily="1" charset="-128"/>
              </a:rPr>
              <a:t>Different technologies are being used for the production of microarrays. The most commonly used microarray technologies are mechanical spotting and photolithography. Mechanical spotting involves placing very small quantities of DNA on glass slides. The volumes of liquid in which the DNA is suspended are in the nanoliter to picoliter range, which is too small for normal pipetting devices. Robots have been adapted to handle these small volumes and to “spot” or “print” them at precisely determined locations on glass slides.</a:t>
            </a:r>
            <a:endParaRPr lang="en-US">
              <a:latin typeface="Times" pitchFamily="1" charset="0"/>
              <a:ea typeface="ＭＳ Ｐゴシック" pitchFamily="1" charset="-128"/>
              <a:cs typeface="ＭＳ Ｐゴシック" pitchFamily="1" charset="-128"/>
            </a:endParaRPr>
          </a:p>
          <a:p>
            <a:pPr eaLnBrk="1" hangingPunct="1"/>
            <a:endParaRPr lang="en-US">
              <a:latin typeface="Arial" pitchFamily="1" charset="0"/>
              <a:ea typeface="ＭＳ Ｐゴシック" pitchFamily="1" charset="-128"/>
              <a:cs typeface="ＭＳ Ｐゴシック" pitchFamily="1" charset="-128"/>
            </a:endParaRPr>
          </a:p>
          <a:p>
            <a:pPr eaLnBrk="1" hangingPunct="1"/>
            <a:r>
              <a:rPr lang="en-US">
                <a:latin typeface="Arial" pitchFamily="1" charset="0"/>
                <a:ea typeface="ＭＳ Ｐゴシック" pitchFamily="1" charset="-128"/>
                <a:cs typeface="ＭＳ Ｐゴシック" pitchFamily="1" charset="-128"/>
              </a:rPr>
              <a:t>Most robotic spotters use pins that act by capillary action similar to that of fountain pens. Multiple pins are mounted together and dipped simultaneously into DNA aliquoted into the different wells of a microtiter plate. The DNA in the wells has usually been amplified from cDNA or genomic DNA, using PCR. Oligonucleotides can also be spotted in this way.</a:t>
            </a:r>
          </a:p>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788781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787B80A2-7302-2741-B8B5-ED63AF22FD87}" type="slidenum">
              <a:rPr lang="en-US">
                <a:latin typeface="Arial" pitchFamily="1" charset="0"/>
              </a:rPr>
              <a:pPr/>
              <a:t>33</a:t>
            </a:fld>
            <a:endParaRPr lang="en-US">
              <a:latin typeface="Arial" pitchFamily="1" charset="0"/>
            </a:endParaRPr>
          </a:p>
        </p:txBody>
      </p:sp>
      <p:sp>
        <p:nvSpPr>
          <p:cNvPr id="41987" name="Rectangle 2"/>
          <p:cNvSpPr>
            <a:spLocks noGrp="1" noRot="1" noChangeAspect="1" noChangeArrowheads="1"/>
          </p:cNvSpPr>
          <p:nvPr>
            <p:ph type="sldImg"/>
          </p:nvPr>
        </p:nvSpPr>
        <p:spPr>
          <a:solidFill>
            <a:srgbClr val="FFFFFF"/>
          </a:solidFill>
          <a:ln/>
        </p:spPr>
      </p:sp>
      <p:sp>
        <p:nvSpPr>
          <p:cNvPr id="419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59752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2F2AD7C-CFF4-ED4C-BFE1-00CD20E94351}" type="slidenum">
              <a:rPr lang="en-US">
                <a:latin typeface="Arial" pitchFamily="1" charset="0"/>
              </a:rPr>
              <a:pPr/>
              <a:t>34</a:t>
            </a:fld>
            <a:endParaRPr lang="en-US">
              <a:latin typeface="Arial" pitchFamily="1" charset="0"/>
            </a:endParaRPr>
          </a:p>
        </p:txBody>
      </p:sp>
      <p:sp>
        <p:nvSpPr>
          <p:cNvPr id="44035" name="Rectangle 2"/>
          <p:cNvSpPr>
            <a:spLocks noGrp="1" noRot="1" noChangeAspect="1" noChangeArrowheads="1"/>
          </p:cNvSpPr>
          <p:nvPr>
            <p:ph type="sldImg"/>
          </p:nvPr>
        </p:nvSpPr>
        <p:spPr>
          <a:solidFill>
            <a:srgbClr val="FFFFFF"/>
          </a:solidFill>
          <a:ln/>
        </p:spPr>
      </p:sp>
      <p:sp>
        <p:nvSpPr>
          <p:cNvPr id="440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atin typeface="Arial"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99031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883AD6CC-13BD-F14F-82EB-BD8CF00190F3}" type="slidenum">
              <a:rPr lang="en-US">
                <a:latin typeface="Arial" charset="0"/>
              </a:rPr>
              <a:pPr/>
              <a:t>35</a:t>
            </a:fld>
            <a:endParaRPr lang="en-US">
              <a:latin typeface="Arial"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586258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p:cNvSpPr>
          <p:nvPr>
            <p:ph type="sldImg"/>
          </p:nvPr>
        </p:nvSpPr>
        <p:spPr>
          <a:ln/>
        </p:spPr>
      </p:sp>
      <p:sp>
        <p:nvSpPr>
          <p:cNvPr id="87043" name="Notes Placeholder 2"/>
          <p:cNvSpPr>
            <a:spLocks noGrp="1"/>
          </p:cNvSpPr>
          <p:nvPr>
            <p:ph type="body" idx="1"/>
          </p:nvPr>
        </p:nvSpPr>
        <p:spPr>
          <a:noFill/>
          <a:ln/>
        </p:spPr>
        <p:txBody>
          <a:bodyPr/>
          <a:lstStyle/>
          <a:p>
            <a:r>
              <a:rPr lang="en-US">
                <a:latin typeface="Arial" pitchFamily="1" charset="0"/>
                <a:ea typeface="ＭＳ Ｐゴシック" pitchFamily="1" charset="-128"/>
                <a:cs typeface="ＭＳ Ｐゴシック" pitchFamily="1" charset="-128"/>
              </a:rPr>
              <a:t>Figure 5 | Overview of RNA-seq. A RNA fraction of interest is selected, fragmented and reverse transcribed. The resulting cDNA can then be</a:t>
            </a:r>
          </a:p>
          <a:p>
            <a:r>
              <a:rPr lang="en-US">
                <a:latin typeface="Arial" pitchFamily="1" charset="0"/>
                <a:ea typeface="ＭＳ Ｐゴシック" pitchFamily="1" charset="-128"/>
                <a:cs typeface="ＭＳ Ｐゴシック" pitchFamily="1" charset="-128"/>
              </a:rPr>
              <a:t>sequenced using any of the current ultra-high-throughput technologies to obtain ten to a hundred million reads, which are then mapped back onto the</a:t>
            </a:r>
          </a:p>
          <a:p>
            <a:r>
              <a:rPr lang="en-US">
                <a:latin typeface="Arial" pitchFamily="1" charset="0"/>
                <a:ea typeface="ＭＳ Ｐゴシック" pitchFamily="1" charset="-128"/>
                <a:cs typeface="ＭＳ Ｐゴシック" pitchFamily="1" charset="-128"/>
              </a:rPr>
              <a:t>genome. The reads are then analyzed to calculate expression levels.</a:t>
            </a:r>
          </a:p>
        </p:txBody>
      </p:sp>
      <p:sp>
        <p:nvSpPr>
          <p:cNvPr id="87044" name="Slide Number Placeholder 3"/>
          <p:cNvSpPr>
            <a:spLocks noGrp="1"/>
          </p:cNvSpPr>
          <p:nvPr>
            <p:ph type="sldNum" sz="quarter" idx="5"/>
          </p:nvPr>
        </p:nvSpPr>
        <p:spPr>
          <a:noFill/>
        </p:spPr>
        <p:txBody>
          <a:bodyPr/>
          <a:lstStyle/>
          <a:p>
            <a:r>
              <a:rPr lang="en-US">
                <a:latin typeface="Arial" pitchFamily="1" charset="0"/>
              </a:rPr>
              <a:t>Arial</a:t>
            </a:r>
          </a:p>
          <a:p>
            <a:endParaRPr lang="en-US">
              <a:latin typeface="Arial" pitchFamily="1" charset="0"/>
            </a:endParaRPr>
          </a:p>
        </p:txBody>
      </p:sp>
    </p:spTree>
    <p:extLst>
      <p:ext uri="{BB962C8B-B14F-4D97-AF65-F5344CB8AC3E}">
        <p14:creationId xmlns:p14="http://schemas.microsoft.com/office/powerpoint/2010/main" val="785493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F0AB3750-1453-4E46-8346-FBC28A4E4D21}" type="slidenum">
              <a:rPr lang="en-US">
                <a:latin typeface="Trebuchet MS" pitchFamily="1" charset="0"/>
                <a:ea typeface="ＭＳ Ｐゴシック" pitchFamily="1" charset="-128"/>
                <a:cs typeface="ＭＳ Ｐゴシック" pitchFamily="1" charset="-128"/>
              </a:rPr>
              <a:pPr/>
              <a:t>37</a:t>
            </a:fld>
            <a:endParaRPr lang="en-US">
              <a:latin typeface="Trebuchet MS" pitchFamily="1" charset="0"/>
              <a:ea typeface="ＭＳ Ｐゴシック" pitchFamily="1" charset="-128"/>
              <a:cs typeface="ＭＳ Ｐゴシック" pitchFamily="1" charset="-128"/>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endParaRPr lang="en-US">
              <a:latin typeface="Trebuchet MS"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524411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76C39FCE-1469-B641-AB6C-519769AF7F09}" type="datetimeFigureOut">
              <a:rPr lang="en-US" smtClean="0"/>
              <a:pPr/>
              <a:t>2/14/2018</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529B46D8-4041-FA47-9AFA-17821A063894}"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6C39FCE-1469-B641-AB6C-519769AF7F09}" type="datetimeFigureOut">
              <a:rPr lang="en-US" smtClean="0"/>
              <a:pPr/>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9B46D8-4041-FA47-9AFA-17821A0638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6C39FCE-1469-B641-AB6C-519769AF7F09}" type="datetimeFigureOut">
              <a:rPr lang="en-US" smtClean="0"/>
              <a:pPr/>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9B46D8-4041-FA47-9AFA-17821A063894}"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4478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smtClean="0"/>
            </a:lvl1pPr>
          </a:lstStyle>
          <a:p>
            <a:pPr>
              <a:defRPr/>
            </a:pPr>
            <a:r>
              <a:rPr lang="en-US"/>
              <a:t>© 2005 Prentice Hall Inc. / A Pearson Education Company / Upper Saddle River, New Jersey 07458</a:t>
            </a:r>
            <a:endParaRPr lang="en-US">
              <a:solidFill>
                <a:schemeClr val="tx1"/>
              </a:solidFill>
            </a:endParaRPr>
          </a:p>
        </p:txBody>
      </p:sp>
    </p:spTree>
    <p:extLst>
      <p:ext uri="{BB962C8B-B14F-4D97-AF65-F5344CB8AC3E}">
        <p14:creationId xmlns:p14="http://schemas.microsoft.com/office/powerpoint/2010/main" val="2126106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6C39FCE-1469-B641-AB6C-519769AF7F09}" type="datetimeFigureOut">
              <a:rPr lang="en-US" smtClean="0"/>
              <a:pPr/>
              <a:t>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9B46D8-4041-FA47-9AFA-17821A063894}"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76C39FCE-1469-B641-AB6C-519769AF7F09}" type="datetimeFigureOut">
              <a:rPr lang="en-US" smtClean="0"/>
              <a:pPr/>
              <a:t>2/14/2018</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529B46D8-4041-FA47-9AFA-17821A063894}"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76C39FCE-1469-B641-AB6C-519769AF7F09}" type="datetimeFigureOut">
              <a:rPr lang="en-US" smtClean="0"/>
              <a:pPr/>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9B46D8-4041-FA47-9AFA-17821A063894}"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6C39FCE-1469-B641-AB6C-519769AF7F09}" type="datetimeFigureOut">
              <a:rPr lang="en-US" smtClean="0"/>
              <a:pPr/>
              <a:t>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9B46D8-4041-FA47-9AFA-17821A063894}"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76C39FCE-1469-B641-AB6C-519769AF7F09}" type="datetimeFigureOut">
              <a:rPr lang="en-US" smtClean="0"/>
              <a:pPr/>
              <a:t>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9B46D8-4041-FA47-9AFA-17821A063894}"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39FCE-1469-B641-AB6C-519769AF7F09}" type="datetimeFigureOut">
              <a:rPr lang="en-US" smtClean="0"/>
              <a:pPr/>
              <a:t>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9B46D8-4041-FA47-9AFA-17821A063894}"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6C39FCE-1469-B641-AB6C-519769AF7F09}" type="datetimeFigureOut">
              <a:rPr lang="en-US" smtClean="0"/>
              <a:pPr/>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9B46D8-4041-FA47-9AFA-17821A063894}"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6C39FCE-1469-B641-AB6C-519769AF7F09}" type="datetimeFigureOut">
              <a:rPr lang="en-US" smtClean="0"/>
              <a:pPr/>
              <a:t>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9B46D8-4041-FA47-9AFA-17821A063894}"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76C39FCE-1469-B641-AB6C-519769AF7F09}" type="datetimeFigureOut">
              <a:rPr lang="en-US" smtClean="0"/>
              <a:pPr/>
              <a:t>2/14/2018</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529B46D8-4041-FA47-9AFA-17821A063894}"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wormbase.org/db/gb2/gbrowse/c_elegans/" TargetMode="External"/><Relationship Id="rId2" Type="http://schemas.openxmlformats.org/officeDocument/2006/relationships/hyperlink" Target="http://genome.ucsc.edu/cgi-bin/hgGateway" TargetMode="External"/><Relationship Id="rId1" Type="http://schemas.openxmlformats.org/officeDocument/2006/relationships/slideLayout" Target="../slideLayouts/slideLayout2.xml"/><Relationship Id="rId4" Type="http://schemas.openxmlformats.org/officeDocument/2006/relationships/hyperlink" Target="http://caprica.caltech.edu:9002/biomart/martview/a3f7caa6c6d06554448037f44317d7e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0.emf"/><Relationship Id="rId4" Type="http://schemas.openxmlformats.org/officeDocument/2006/relationships/oleObject" Target="../embeddings/oleObject1.bin"/></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ww.ncbi.nlm.nih.gov/ge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www.ncbi.nlm.nih.gov/sr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Genome </a:t>
            </a:r>
            <a:r>
              <a:rPr lang="en-US"/>
              <a:t>and Transcriptome </a:t>
            </a:r>
            <a:r>
              <a:rPr lang="en-US" dirty="0"/>
              <a:t>Databases</a:t>
            </a:r>
          </a:p>
        </p:txBody>
      </p:sp>
      <p:sp>
        <p:nvSpPr>
          <p:cNvPr id="3" name="Subtitle 2"/>
          <p:cNvSpPr>
            <a:spLocks noGrp="1"/>
          </p:cNvSpPr>
          <p:nvPr>
            <p:ph type="subTitle" idx="1"/>
          </p:nvPr>
        </p:nvSpPr>
        <p:spPr/>
        <p:txBody>
          <a:bodyPr>
            <a:normAutofit/>
          </a:bodyPr>
          <a:lstStyle/>
          <a:p>
            <a:r>
              <a:rPr lang="en-US" dirty="0"/>
              <a:t>Manpreet S. Katari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48.46 PM.png"/>
          <p:cNvPicPr>
            <a:picLocks noChangeAspect="1"/>
          </p:cNvPicPr>
          <p:nvPr/>
        </p:nvPicPr>
        <p:blipFill>
          <a:blip r:embed="rId2"/>
          <a:srcRect l="10208" r="10625"/>
          <a:stretch>
            <a:fillRect/>
          </a:stretch>
        </p:blipFill>
        <p:spPr>
          <a:xfrm>
            <a:off x="304801" y="94165"/>
            <a:ext cx="8567524" cy="6763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descr="Screen shot 2012-02-15 at 11.49.20 PM.png"/>
          <p:cNvPicPr>
            <a:picLocks noChangeAspect="1"/>
          </p:cNvPicPr>
          <p:nvPr/>
        </p:nvPicPr>
        <p:blipFill>
          <a:blip r:embed="rId2"/>
          <a:srcRect l="10000" r="10139"/>
          <a:stretch>
            <a:fillRect/>
          </a:stretch>
        </p:blipFill>
        <p:spPr>
          <a:xfrm>
            <a:off x="106274" y="0"/>
            <a:ext cx="8763000"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50.26 PM.png"/>
          <p:cNvPicPr>
            <a:picLocks noChangeAspect="1"/>
          </p:cNvPicPr>
          <p:nvPr/>
        </p:nvPicPr>
        <p:blipFill>
          <a:blip r:embed="rId2"/>
          <a:srcRect l="10000" r="10139"/>
          <a:stretch>
            <a:fillRect/>
          </a:stretch>
        </p:blipFill>
        <p:spPr>
          <a:xfrm>
            <a:off x="120209" y="274638"/>
            <a:ext cx="8412073" cy="658336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02-15 at 11.50.31 PM.png"/>
          <p:cNvPicPr>
            <a:picLocks noGrp="1" noChangeAspect="1"/>
          </p:cNvPicPr>
          <p:nvPr>
            <p:ph sz="quarter" idx="1"/>
          </p:nvPr>
        </p:nvPicPr>
        <p:blipFill>
          <a:blip r:embed="rId2"/>
          <a:srcRect l="10190" r="11066"/>
          <a:stretch>
            <a:fillRect/>
          </a:stretch>
        </p:blipFill>
        <p:spPr>
          <a:xfrm>
            <a:off x="111180" y="0"/>
            <a:ext cx="8640455" cy="68580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49.28 PM.png"/>
          <p:cNvPicPr>
            <a:picLocks noChangeAspect="1"/>
          </p:cNvPicPr>
          <p:nvPr/>
        </p:nvPicPr>
        <p:blipFill>
          <a:blip r:embed="rId2"/>
          <a:srcRect l="10417" r="10278"/>
          <a:stretch>
            <a:fillRect/>
          </a:stretch>
        </p:blipFill>
        <p:spPr>
          <a:xfrm>
            <a:off x="241300" y="-38100"/>
            <a:ext cx="870204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Content Placeholder 3" descr="Picture 9.png"/>
          <p:cNvPicPr>
            <a:picLocks noGrp="1" noChangeAspect="1"/>
          </p:cNvPicPr>
          <p:nvPr>
            <p:ph sz="quarter" idx="1"/>
          </p:nvPr>
        </p:nvPicPr>
        <p:blipFill>
          <a:blip r:embed="rId2"/>
          <a:srcRect t="-61279" b="-61279"/>
          <a:stretch>
            <a:fillRect/>
          </a:stretch>
        </p:blipFill>
        <p:spPr>
          <a:xfrm>
            <a:off x="457200" y="-1012825"/>
            <a:ext cx="8229600" cy="4525963"/>
          </a:xfrm>
        </p:spPr>
      </p:pic>
      <p:pic>
        <p:nvPicPr>
          <p:cNvPr id="51203" name="Picture 4" descr="Picture 11.png"/>
          <p:cNvPicPr>
            <a:picLocks noChangeAspect="1"/>
          </p:cNvPicPr>
          <p:nvPr/>
        </p:nvPicPr>
        <p:blipFill>
          <a:blip r:embed="rId3"/>
          <a:srcRect/>
          <a:stretch>
            <a:fillRect/>
          </a:stretch>
        </p:blipFill>
        <p:spPr bwMode="auto">
          <a:xfrm>
            <a:off x="704850" y="2386013"/>
            <a:ext cx="7259638" cy="41275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457200" y="109538"/>
            <a:ext cx="8229600" cy="1143000"/>
          </a:xfrm>
        </p:spPr>
        <p:txBody>
          <a:bodyPr/>
          <a:lstStyle/>
          <a:p>
            <a:pPr eaLnBrk="1" hangingPunct="1"/>
            <a:r>
              <a:rPr lang="en-US">
                <a:ea typeface="ＭＳ Ｐゴシック" pitchFamily="1" charset="-128"/>
                <a:cs typeface="ＭＳ Ｐゴシック" pitchFamily="1" charset="-128"/>
              </a:rPr>
              <a:t>Gbrowse uses the GMOD database</a:t>
            </a:r>
          </a:p>
        </p:txBody>
      </p:sp>
      <p:pic>
        <p:nvPicPr>
          <p:cNvPr id="52227" name="Content Placeholder 3" descr="Picture 10.png"/>
          <p:cNvPicPr>
            <a:picLocks noGrp="1" noChangeAspect="1"/>
          </p:cNvPicPr>
          <p:nvPr>
            <p:ph sz="quarter" idx="1"/>
          </p:nvPr>
        </p:nvPicPr>
        <p:blipFill>
          <a:blip r:embed="rId2"/>
          <a:srcRect l="-14477" r="-14477"/>
          <a:stretch>
            <a:fillRect/>
          </a:stretch>
        </p:blip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Creating the GMOD database</a:t>
            </a:r>
          </a:p>
        </p:txBody>
      </p:sp>
      <p:pic>
        <p:nvPicPr>
          <p:cNvPr id="54275" name="Content Placeholder 3" descr="Picture 14.png"/>
          <p:cNvPicPr>
            <a:picLocks noGrp="1" noChangeAspect="1"/>
          </p:cNvPicPr>
          <p:nvPr>
            <p:ph sz="quarter" idx="1"/>
          </p:nvPr>
        </p:nvPicPr>
        <p:blipFill>
          <a:blip r:embed="rId2"/>
          <a:srcRect l="-5032" r="-5032"/>
          <a:stretch>
            <a:fillRect/>
          </a:stretch>
        </p:blip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GFF format</a:t>
            </a:r>
          </a:p>
        </p:txBody>
      </p:sp>
      <p:pic>
        <p:nvPicPr>
          <p:cNvPr id="55299" name="Content Placeholder 3" descr="Picture 15.png"/>
          <p:cNvPicPr>
            <a:picLocks noGrp="1" noChangeAspect="1"/>
          </p:cNvPicPr>
          <p:nvPr>
            <p:ph sz="quarter" idx="1"/>
          </p:nvPr>
        </p:nvPicPr>
        <p:blipFill>
          <a:blip r:embed="rId2"/>
          <a:srcRect t="-534" b="-534"/>
          <a:stretch>
            <a:fillRect/>
          </a:stretch>
        </p:blip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457200" y="0"/>
            <a:ext cx="8229600" cy="1143000"/>
          </a:xfrm>
        </p:spPr>
        <p:txBody>
          <a:bodyPr/>
          <a:lstStyle/>
          <a:p>
            <a:pPr eaLnBrk="1" hangingPunct="1"/>
            <a:r>
              <a:rPr lang="en-US">
                <a:ea typeface="ＭＳ Ｐゴシック" pitchFamily="1" charset="-128"/>
                <a:cs typeface="ＭＳ Ｐゴシック" pitchFamily="1" charset="-128"/>
              </a:rPr>
              <a:t>GFF columns</a:t>
            </a:r>
          </a:p>
        </p:txBody>
      </p:sp>
      <p:pic>
        <p:nvPicPr>
          <p:cNvPr id="56323" name="Picture 3" descr="Picture 16.png"/>
          <p:cNvPicPr>
            <a:picLocks noChangeAspect="1"/>
          </p:cNvPicPr>
          <p:nvPr/>
        </p:nvPicPr>
        <p:blipFill>
          <a:blip r:embed="rId2"/>
          <a:srcRect/>
          <a:stretch>
            <a:fillRect/>
          </a:stretch>
        </p:blipFill>
        <p:spPr bwMode="auto">
          <a:xfrm>
            <a:off x="-11113" y="917575"/>
            <a:ext cx="9055101" cy="1320800"/>
          </a:xfrm>
          <a:prstGeom prst="rect">
            <a:avLst/>
          </a:prstGeom>
          <a:noFill/>
          <a:ln w="9525">
            <a:noFill/>
            <a:miter lim="800000"/>
            <a:headEnd/>
            <a:tailEnd/>
          </a:ln>
        </p:spPr>
      </p:pic>
      <p:pic>
        <p:nvPicPr>
          <p:cNvPr id="56324" name="Picture 4" descr="Picture 17.png"/>
          <p:cNvPicPr>
            <a:picLocks noChangeAspect="1"/>
          </p:cNvPicPr>
          <p:nvPr/>
        </p:nvPicPr>
        <p:blipFill>
          <a:blip r:embed="rId3"/>
          <a:srcRect/>
          <a:stretch>
            <a:fillRect/>
          </a:stretch>
        </p:blipFill>
        <p:spPr bwMode="auto">
          <a:xfrm>
            <a:off x="0" y="2443163"/>
            <a:ext cx="9144000" cy="1797050"/>
          </a:xfrm>
          <a:prstGeom prst="rect">
            <a:avLst/>
          </a:prstGeom>
          <a:noFill/>
          <a:ln w="9525">
            <a:noFill/>
            <a:miter lim="800000"/>
            <a:headEnd/>
            <a:tailEnd/>
          </a:ln>
        </p:spPr>
      </p:pic>
      <p:pic>
        <p:nvPicPr>
          <p:cNvPr id="56325" name="Picture 6" descr="Picture 18.png"/>
          <p:cNvPicPr>
            <a:picLocks noChangeAspect="1"/>
          </p:cNvPicPr>
          <p:nvPr/>
        </p:nvPicPr>
        <p:blipFill>
          <a:blip r:embed="rId4"/>
          <a:srcRect/>
          <a:stretch>
            <a:fillRect/>
          </a:stretch>
        </p:blipFill>
        <p:spPr bwMode="auto">
          <a:xfrm>
            <a:off x="0" y="4470400"/>
            <a:ext cx="9144000" cy="20383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Number of genomes sequenced is increasing exponentially</a:t>
            </a:r>
          </a:p>
        </p:txBody>
      </p:sp>
      <p:pic>
        <p:nvPicPr>
          <p:cNvPr id="4" name="Content Placeholder 3" descr="Screen shot 2012-02-15 at 11.19.36 PM.png"/>
          <p:cNvPicPr>
            <a:picLocks noGrp="1" noChangeAspect="1"/>
          </p:cNvPicPr>
          <p:nvPr>
            <p:ph sz="quarter" idx="1"/>
          </p:nvPr>
        </p:nvPicPr>
        <p:blipFill>
          <a:blip r:embed="rId2"/>
          <a:srcRect l="-4834" r="-4834"/>
          <a:stretch>
            <a:fillRect/>
          </a:stretch>
        </p:blipFill>
        <p:spPr/>
      </p:pic>
      <p:sp>
        <p:nvSpPr>
          <p:cNvPr id="5" name="TextBox 4"/>
          <p:cNvSpPr txBox="1"/>
          <p:nvPr/>
        </p:nvSpPr>
        <p:spPr>
          <a:xfrm>
            <a:off x="3553561" y="6488668"/>
            <a:ext cx="2614944" cy="369332"/>
          </a:xfrm>
          <a:prstGeom prst="rect">
            <a:avLst/>
          </a:prstGeom>
          <a:noFill/>
        </p:spPr>
        <p:txBody>
          <a:bodyPr wrap="none" rtlCol="0">
            <a:spAutoFit/>
          </a:bodyPr>
          <a:lstStyle/>
          <a:p>
            <a:r>
              <a:rPr lang="en-US" dirty="0"/>
              <a:t>http://</a:t>
            </a:r>
            <a:r>
              <a:rPr lang="en-US" dirty="0" err="1"/>
              <a:t>genomesonline.org</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Picture 19.png"/>
          <p:cNvPicPr>
            <a:picLocks noChangeAspect="1"/>
          </p:cNvPicPr>
          <p:nvPr/>
        </p:nvPicPr>
        <p:blipFill>
          <a:blip r:embed="rId2"/>
          <a:srcRect/>
          <a:stretch>
            <a:fillRect/>
          </a:stretch>
        </p:blipFill>
        <p:spPr bwMode="auto">
          <a:xfrm>
            <a:off x="0" y="369888"/>
            <a:ext cx="9144000" cy="1384300"/>
          </a:xfrm>
          <a:prstGeom prst="rect">
            <a:avLst/>
          </a:prstGeom>
          <a:noFill/>
          <a:ln w="9525">
            <a:noFill/>
            <a:miter lim="800000"/>
            <a:headEnd/>
            <a:tailEnd/>
          </a:ln>
        </p:spPr>
      </p:pic>
      <p:pic>
        <p:nvPicPr>
          <p:cNvPr id="57347" name="Picture 4" descr="Picture 20.png"/>
          <p:cNvPicPr>
            <a:picLocks noChangeAspect="1"/>
          </p:cNvPicPr>
          <p:nvPr/>
        </p:nvPicPr>
        <p:blipFill>
          <a:blip r:embed="rId3"/>
          <a:srcRect/>
          <a:stretch>
            <a:fillRect/>
          </a:stretch>
        </p:blipFill>
        <p:spPr bwMode="auto">
          <a:xfrm>
            <a:off x="0" y="1952625"/>
            <a:ext cx="9144000" cy="2479675"/>
          </a:xfrm>
          <a:prstGeom prst="rect">
            <a:avLst/>
          </a:prstGeom>
          <a:noFill/>
          <a:ln w="9525">
            <a:noFill/>
            <a:miter lim="800000"/>
            <a:headEnd/>
            <a:tailEnd/>
          </a:ln>
        </p:spPr>
      </p:pic>
      <p:pic>
        <p:nvPicPr>
          <p:cNvPr id="57348" name="Picture 5" descr="Picture 21.png"/>
          <p:cNvPicPr>
            <a:picLocks noChangeAspect="1"/>
          </p:cNvPicPr>
          <p:nvPr/>
        </p:nvPicPr>
        <p:blipFill>
          <a:blip r:embed="rId4"/>
          <a:srcRect/>
          <a:stretch>
            <a:fillRect/>
          </a:stretch>
        </p:blipFill>
        <p:spPr bwMode="auto">
          <a:xfrm>
            <a:off x="0" y="4756150"/>
            <a:ext cx="9144000" cy="18256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descr="Picture 22.png"/>
          <p:cNvPicPr>
            <a:picLocks noChangeAspect="1"/>
          </p:cNvPicPr>
          <p:nvPr/>
        </p:nvPicPr>
        <p:blipFill>
          <a:blip r:embed="rId2"/>
          <a:srcRect/>
          <a:stretch>
            <a:fillRect/>
          </a:stretch>
        </p:blipFill>
        <p:spPr bwMode="auto">
          <a:xfrm>
            <a:off x="0" y="646113"/>
            <a:ext cx="9144000" cy="2082800"/>
          </a:xfrm>
          <a:prstGeom prst="rect">
            <a:avLst/>
          </a:prstGeom>
          <a:noFill/>
          <a:ln w="9525">
            <a:noFill/>
            <a:miter lim="800000"/>
            <a:headEnd/>
            <a:tailEnd/>
          </a:ln>
        </p:spPr>
      </p:pic>
      <p:pic>
        <p:nvPicPr>
          <p:cNvPr id="58371" name="Picture 4" descr="Picture 23.png"/>
          <p:cNvPicPr>
            <a:picLocks noChangeAspect="1"/>
          </p:cNvPicPr>
          <p:nvPr/>
        </p:nvPicPr>
        <p:blipFill>
          <a:blip r:embed="rId3"/>
          <a:srcRect/>
          <a:stretch>
            <a:fillRect/>
          </a:stretch>
        </p:blipFill>
        <p:spPr bwMode="auto">
          <a:xfrm>
            <a:off x="0" y="3265488"/>
            <a:ext cx="9144000" cy="25273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3" descr="Picture 24.png"/>
          <p:cNvPicPr>
            <a:picLocks noChangeAspect="1"/>
          </p:cNvPicPr>
          <p:nvPr/>
        </p:nvPicPr>
        <p:blipFill>
          <a:blip r:embed="rId2"/>
          <a:srcRect/>
          <a:stretch>
            <a:fillRect/>
          </a:stretch>
        </p:blipFill>
        <p:spPr bwMode="auto">
          <a:xfrm>
            <a:off x="0" y="7938"/>
            <a:ext cx="8131175" cy="4238625"/>
          </a:xfrm>
          <a:prstGeom prst="rect">
            <a:avLst/>
          </a:prstGeom>
          <a:noFill/>
          <a:ln w="9525">
            <a:noFill/>
            <a:miter lim="800000"/>
            <a:headEnd/>
            <a:tailEnd/>
          </a:ln>
        </p:spPr>
      </p:pic>
      <p:pic>
        <p:nvPicPr>
          <p:cNvPr id="59395" name="Picture 4" descr="Picture 25.png"/>
          <p:cNvPicPr>
            <a:picLocks noChangeAspect="1"/>
          </p:cNvPicPr>
          <p:nvPr/>
        </p:nvPicPr>
        <p:blipFill>
          <a:blip r:embed="rId3"/>
          <a:srcRect/>
          <a:stretch>
            <a:fillRect/>
          </a:stretch>
        </p:blipFill>
        <p:spPr bwMode="auto">
          <a:xfrm>
            <a:off x="0" y="4246563"/>
            <a:ext cx="8131175" cy="26225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descr="Picture 26.png"/>
          <p:cNvPicPr>
            <a:picLocks noChangeAspect="1"/>
          </p:cNvPicPr>
          <p:nvPr/>
        </p:nvPicPr>
        <p:blipFill>
          <a:blip r:embed="rId2"/>
          <a:srcRect/>
          <a:stretch>
            <a:fillRect/>
          </a:stretch>
        </p:blipFill>
        <p:spPr bwMode="auto">
          <a:xfrm>
            <a:off x="0" y="677863"/>
            <a:ext cx="9144000" cy="2117725"/>
          </a:xfrm>
          <a:prstGeom prst="rect">
            <a:avLst/>
          </a:prstGeom>
          <a:noFill/>
          <a:ln w="9525">
            <a:noFill/>
            <a:miter lim="800000"/>
            <a:headEnd/>
            <a:tailEnd/>
          </a:ln>
        </p:spPr>
      </p:pic>
      <p:pic>
        <p:nvPicPr>
          <p:cNvPr id="60419" name="Picture 4" descr="Picture 28.png"/>
          <p:cNvPicPr>
            <a:picLocks noChangeAspect="1"/>
          </p:cNvPicPr>
          <p:nvPr/>
        </p:nvPicPr>
        <p:blipFill>
          <a:blip r:embed="rId3"/>
          <a:srcRect/>
          <a:stretch>
            <a:fillRect/>
          </a:stretch>
        </p:blipFill>
        <p:spPr bwMode="auto">
          <a:xfrm>
            <a:off x="14288" y="3457575"/>
            <a:ext cx="9144000" cy="819150"/>
          </a:xfrm>
          <a:prstGeom prst="rect">
            <a:avLst/>
          </a:prstGeom>
          <a:noFill/>
          <a:ln w="9525">
            <a:noFill/>
            <a:miter lim="800000"/>
            <a:headEnd/>
            <a:tailEnd/>
          </a:ln>
        </p:spPr>
      </p:pic>
      <p:pic>
        <p:nvPicPr>
          <p:cNvPr id="60420" name="Picture 5" descr="Picture 29.png"/>
          <p:cNvPicPr>
            <a:picLocks noChangeAspect="1"/>
          </p:cNvPicPr>
          <p:nvPr/>
        </p:nvPicPr>
        <p:blipFill>
          <a:blip r:embed="rId4"/>
          <a:srcRect/>
          <a:stretch>
            <a:fillRect/>
          </a:stretch>
        </p:blipFill>
        <p:spPr bwMode="auto">
          <a:xfrm>
            <a:off x="14288" y="4883150"/>
            <a:ext cx="9144000" cy="1974850"/>
          </a:xfrm>
          <a:prstGeom prst="rect">
            <a:avLst/>
          </a:prstGeom>
          <a:noFill/>
          <a:ln w="9525">
            <a:noFill/>
            <a:miter lim="800000"/>
            <a:headEnd/>
            <a:tailEnd/>
          </a:ln>
        </p:spPr>
      </p:pic>
      <p:sp>
        <p:nvSpPr>
          <p:cNvPr id="60421" name="TextBox 6"/>
          <p:cNvSpPr txBox="1">
            <a:spLocks noChangeArrowheads="1"/>
          </p:cNvSpPr>
          <p:nvPr/>
        </p:nvSpPr>
        <p:spPr bwMode="auto">
          <a:xfrm>
            <a:off x="69850" y="112713"/>
            <a:ext cx="3378200" cy="523875"/>
          </a:xfrm>
          <a:prstGeom prst="rect">
            <a:avLst/>
          </a:prstGeom>
          <a:noFill/>
          <a:ln w="9525">
            <a:noFill/>
            <a:miter lim="800000"/>
            <a:headEnd/>
            <a:tailEnd/>
          </a:ln>
        </p:spPr>
        <p:txBody>
          <a:bodyPr wrap="none">
            <a:prstTxWarp prst="textNoShape">
              <a:avLst/>
            </a:prstTxWarp>
            <a:spAutoFit/>
          </a:bodyPr>
          <a:lstStyle/>
          <a:p>
            <a:r>
              <a:rPr lang="en-US" sz="2800"/>
              <a:t>Example Annotation</a:t>
            </a:r>
          </a:p>
        </p:txBody>
      </p:sp>
      <p:sp>
        <p:nvSpPr>
          <p:cNvPr id="60422" name="TextBox 7"/>
          <p:cNvSpPr txBox="1">
            <a:spLocks noChangeArrowheads="1"/>
          </p:cNvSpPr>
          <p:nvPr/>
        </p:nvSpPr>
        <p:spPr bwMode="auto">
          <a:xfrm>
            <a:off x="47625" y="2989263"/>
            <a:ext cx="3259138" cy="523875"/>
          </a:xfrm>
          <a:prstGeom prst="rect">
            <a:avLst/>
          </a:prstGeom>
          <a:noFill/>
          <a:ln w="9525">
            <a:noFill/>
            <a:miter lim="800000"/>
            <a:headEnd/>
            <a:tailEnd/>
          </a:ln>
        </p:spPr>
        <p:txBody>
          <a:bodyPr wrap="none">
            <a:prstTxWarp prst="textNoShape">
              <a:avLst/>
            </a:prstTxWarp>
            <a:spAutoFit/>
          </a:bodyPr>
          <a:lstStyle/>
          <a:p>
            <a:r>
              <a:rPr lang="en-US" sz="2800"/>
              <a:t>Example Alignment</a:t>
            </a:r>
          </a:p>
        </p:txBody>
      </p:sp>
      <p:sp>
        <p:nvSpPr>
          <p:cNvPr id="60423" name="TextBox 8"/>
          <p:cNvSpPr txBox="1">
            <a:spLocks noChangeArrowheads="1"/>
          </p:cNvSpPr>
          <p:nvPr/>
        </p:nvSpPr>
        <p:spPr bwMode="auto">
          <a:xfrm>
            <a:off x="41275" y="4414838"/>
            <a:ext cx="3378200" cy="523875"/>
          </a:xfrm>
          <a:prstGeom prst="rect">
            <a:avLst/>
          </a:prstGeom>
          <a:noFill/>
          <a:ln w="9525">
            <a:noFill/>
            <a:miter lim="800000"/>
            <a:headEnd/>
            <a:tailEnd/>
          </a:ln>
        </p:spPr>
        <p:txBody>
          <a:bodyPr wrap="none">
            <a:prstTxWarp prst="textNoShape">
              <a:avLst/>
            </a:prstTxWarp>
            <a:spAutoFit/>
          </a:bodyPr>
          <a:lstStyle/>
          <a:p>
            <a:r>
              <a:rPr lang="en-US" sz="2800"/>
              <a:t>Example Microarray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2"/>
          <p:cNvSpPr>
            <a:spLocks noGrp="1"/>
          </p:cNvSpPr>
          <p:nvPr>
            <p:ph type="title"/>
          </p:nvPr>
        </p:nvSpPr>
        <p:spPr/>
        <p:txBody>
          <a:bodyPr>
            <a:normAutofit fontScale="90000"/>
          </a:bodyPr>
          <a:lstStyle/>
          <a:p>
            <a:pPr eaLnBrk="1" hangingPunct="1"/>
            <a:r>
              <a:rPr lang="en-US" sz="3200">
                <a:ea typeface="ＭＳ Ｐゴシック" pitchFamily="1" charset="-128"/>
                <a:cs typeface="ＭＳ Ｐゴシック" pitchFamily="1" charset="-128"/>
              </a:rPr>
              <a:t>Viewing of Nitrogen Regulation of Nir1 </a:t>
            </a:r>
            <a:br>
              <a:rPr lang="en-US" sz="3200">
                <a:ea typeface="ＭＳ Ｐゴシック" pitchFamily="1" charset="-128"/>
                <a:cs typeface="ＭＳ Ｐゴシック" pitchFamily="1" charset="-128"/>
              </a:rPr>
            </a:br>
            <a:r>
              <a:rPr lang="en-US" sz="3200">
                <a:ea typeface="ＭＳ Ｐゴシック" pitchFamily="1" charset="-128"/>
                <a:cs typeface="ＭＳ Ｐゴシック" pitchFamily="1" charset="-128"/>
              </a:rPr>
              <a:t>(Nitrite Reductase) in Gbrowse</a:t>
            </a:r>
          </a:p>
        </p:txBody>
      </p:sp>
      <p:pic>
        <p:nvPicPr>
          <p:cNvPr id="62467" name="Content Placeholder 4" descr="Picture 7.png"/>
          <p:cNvPicPr>
            <a:picLocks noGrp="1" noChangeAspect="1"/>
          </p:cNvPicPr>
          <p:nvPr>
            <p:ph sz="quarter" idx="1"/>
          </p:nvPr>
        </p:nvPicPr>
        <p:blipFill>
          <a:blip r:embed="rId2"/>
          <a:srcRect l="-12327" r="-12327"/>
          <a:stretch>
            <a:fillRect/>
          </a:stretch>
        </p:blipFill>
        <p:spPr/>
      </p:pic>
      <p:sp>
        <p:nvSpPr>
          <p:cNvPr id="6" name="Left Brace 5"/>
          <p:cNvSpPr/>
          <p:nvPr/>
        </p:nvSpPr>
        <p:spPr>
          <a:xfrm>
            <a:off x="1282700" y="3525838"/>
            <a:ext cx="257175" cy="1500187"/>
          </a:xfrm>
          <a:prstGeom prst="leftBrace">
            <a:avLst/>
          </a:prstGeom>
          <a:noFill/>
          <a:ln>
            <a:solidFill>
              <a:srgbClr val="008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 name="Left Brace 6"/>
          <p:cNvSpPr/>
          <p:nvPr/>
        </p:nvSpPr>
        <p:spPr>
          <a:xfrm>
            <a:off x="1306513" y="5026025"/>
            <a:ext cx="257175" cy="14986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2470" name="TextBox 7"/>
          <p:cNvSpPr txBox="1">
            <a:spLocks noChangeArrowheads="1"/>
          </p:cNvSpPr>
          <p:nvPr/>
        </p:nvSpPr>
        <p:spPr bwMode="auto">
          <a:xfrm>
            <a:off x="322263" y="3998913"/>
            <a:ext cx="863600" cy="646112"/>
          </a:xfrm>
          <a:prstGeom prst="rect">
            <a:avLst/>
          </a:prstGeom>
          <a:noFill/>
          <a:ln w="9525">
            <a:noFill/>
            <a:miter lim="800000"/>
            <a:headEnd/>
            <a:tailEnd/>
          </a:ln>
        </p:spPr>
        <p:txBody>
          <a:bodyPr wrap="none">
            <a:prstTxWarp prst="textNoShape">
              <a:avLst/>
            </a:prstTxWarp>
            <a:spAutoFit/>
          </a:bodyPr>
          <a:lstStyle/>
          <a:p>
            <a:pPr algn="ctr"/>
            <a:r>
              <a:rPr lang="en-US">
                <a:solidFill>
                  <a:srgbClr val="008000"/>
                </a:solidFill>
              </a:rPr>
              <a:t>NO</a:t>
            </a:r>
          </a:p>
          <a:p>
            <a:pPr algn="ctr"/>
            <a:r>
              <a:rPr lang="en-US">
                <a:solidFill>
                  <a:srgbClr val="008000"/>
                </a:solidFill>
              </a:rPr>
              <a:t>Nitrate</a:t>
            </a:r>
          </a:p>
        </p:txBody>
      </p:sp>
      <p:sp>
        <p:nvSpPr>
          <p:cNvPr id="62471" name="TextBox 8"/>
          <p:cNvSpPr txBox="1">
            <a:spLocks noChangeArrowheads="1"/>
          </p:cNvSpPr>
          <p:nvPr/>
        </p:nvSpPr>
        <p:spPr bwMode="auto">
          <a:xfrm>
            <a:off x="322263" y="5405438"/>
            <a:ext cx="863600" cy="647700"/>
          </a:xfrm>
          <a:prstGeom prst="rect">
            <a:avLst/>
          </a:prstGeom>
          <a:noFill/>
          <a:ln w="9525">
            <a:noFill/>
            <a:miter lim="800000"/>
            <a:headEnd/>
            <a:tailEnd/>
          </a:ln>
        </p:spPr>
        <p:txBody>
          <a:bodyPr wrap="none">
            <a:prstTxWarp prst="textNoShape">
              <a:avLst/>
            </a:prstTxWarp>
            <a:spAutoFit/>
          </a:bodyPr>
          <a:lstStyle/>
          <a:p>
            <a:pPr algn="ctr"/>
            <a:r>
              <a:rPr lang="en-US">
                <a:solidFill>
                  <a:srgbClr val="FF0000"/>
                </a:solidFill>
              </a:rPr>
              <a:t>PLUS</a:t>
            </a:r>
          </a:p>
          <a:p>
            <a:pPr algn="ctr"/>
            <a:r>
              <a:rPr lang="en-US">
                <a:solidFill>
                  <a:srgbClr val="FF0000"/>
                </a:solidFill>
              </a:rPr>
              <a:t>Nitrate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 to browsers</a:t>
            </a:r>
          </a:p>
        </p:txBody>
      </p:sp>
      <p:sp>
        <p:nvSpPr>
          <p:cNvPr id="3" name="Content Placeholder 2"/>
          <p:cNvSpPr>
            <a:spLocks noGrp="1"/>
          </p:cNvSpPr>
          <p:nvPr>
            <p:ph sz="quarter" idx="1"/>
          </p:nvPr>
        </p:nvSpPr>
        <p:spPr/>
        <p:txBody>
          <a:bodyPr>
            <a:normAutofit/>
          </a:bodyPr>
          <a:lstStyle/>
          <a:p>
            <a:r>
              <a:rPr lang="en-US" dirty="0"/>
              <a:t>UCSC genome browser</a:t>
            </a:r>
          </a:p>
          <a:p>
            <a:pPr lvl="1"/>
            <a:r>
              <a:rPr lang="en-US" dirty="0">
                <a:hlinkClick r:id="rId2"/>
              </a:rPr>
              <a:t>http://genome.ucsc.edu/cgi-bin/hgGateway</a:t>
            </a:r>
            <a:endParaRPr lang="en-US" dirty="0"/>
          </a:p>
          <a:p>
            <a:pPr lvl="1"/>
            <a:endParaRPr lang="en-US" dirty="0"/>
          </a:p>
          <a:p>
            <a:r>
              <a:rPr lang="en-US" dirty="0" err="1"/>
              <a:t>Gbrowse</a:t>
            </a:r>
            <a:r>
              <a:rPr lang="en-US" dirty="0"/>
              <a:t> and </a:t>
            </a:r>
            <a:r>
              <a:rPr lang="en-US" dirty="0" err="1"/>
              <a:t>BioMart</a:t>
            </a:r>
            <a:endParaRPr lang="en-US" dirty="0"/>
          </a:p>
          <a:p>
            <a:pPr lvl="1"/>
            <a:r>
              <a:rPr lang="en-US" dirty="0">
                <a:hlinkClick r:id="rId3"/>
              </a:rPr>
              <a:t>http://www.wormbase.org/db/gb2/gbrowse/c_elegans/</a:t>
            </a:r>
            <a:endParaRPr lang="en-US" dirty="0"/>
          </a:p>
          <a:p>
            <a:pPr lvl="1"/>
            <a:r>
              <a:rPr lang="en-US" dirty="0">
                <a:hlinkClick r:id="rId4"/>
              </a:rPr>
              <a:t>http://caprica.caltech.edu:9002/biomart/martview/a3f7caa6c6d06554448037f44317d7e1</a:t>
            </a:r>
            <a:endParaRPr lang="en-US" dirty="0"/>
          </a:p>
          <a:p>
            <a:pPr lvl="1"/>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Expression Databases</a:t>
            </a:r>
          </a:p>
        </p:txBody>
      </p:sp>
      <p:sp>
        <p:nvSpPr>
          <p:cNvPr id="3" name="Subtitle 2"/>
          <p:cNvSpPr>
            <a:spLocks noGrp="1"/>
          </p:cNvSpPr>
          <p:nvPr>
            <p:ph type="subTitle" idx="1"/>
          </p:nvPr>
        </p:nvSpPr>
        <p:spPr/>
        <p:txBody>
          <a:bodyPr>
            <a:normAutofit/>
          </a:bodyPr>
          <a:lstStyle/>
          <a:p>
            <a:r>
              <a:rPr lang="en-US" dirty="0"/>
              <a:t>Manpreet S. Katari</a:t>
            </a:r>
          </a:p>
        </p:txBody>
      </p:sp>
    </p:spTree>
    <p:extLst>
      <p:ext uri="{BB962C8B-B14F-4D97-AF65-F5344CB8AC3E}">
        <p14:creationId xmlns:p14="http://schemas.microsoft.com/office/powerpoint/2010/main" val="1012506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7"/>
          <p:cNvSpPr>
            <a:spLocks noChangeArrowheads="1"/>
          </p:cNvSpPr>
          <p:nvPr/>
        </p:nvSpPr>
        <p:spPr bwMode="auto">
          <a:xfrm>
            <a:off x="2268538" y="6350000"/>
            <a:ext cx="6875462" cy="508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
        <p:nvSpPr>
          <p:cNvPr id="29699" name="Oval 2"/>
          <p:cNvSpPr>
            <a:spLocks noChangeArrowheads="1"/>
          </p:cNvSpPr>
          <p:nvPr/>
        </p:nvSpPr>
        <p:spPr bwMode="auto">
          <a:xfrm>
            <a:off x="285750" y="152400"/>
            <a:ext cx="7162800" cy="4648200"/>
          </a:xfrm>
          <a:prstGeom prst="ellipse">
            <a:avLst/>
          </a:prstGeom>
          <a:solidFill>
            <a:srgbClr val="DDDDDD"/>
          </a:solidFill>
          <a:ln w="9525">
            <a:solidFill>
              <a:schemeClr val="folHlink"/>
            </a:solidFill>
            <a:round/>
            <a:headEnd/>
            <a:tailEnd/>
          </a:ln>
        </p:spPr>
        <p:txBody>
          <a:bodyPr wrap="none" anchor="ctr">
            <a:prstTxWarp prst="textNoShape">
              <a:avLst/>
            </a:prstTxWarp>
          </a:bodyPr>
          <a:lstStyle/>
          <a:p>
            <a:endParaRPr lang="en-US"/>
          </a:p>
        </p:txBody>
      </p:sp>
      <p:sp>
        <p:nvSpPr>
          <p:cNvPr id="29700" name="Oval 3"/>
          <p:cNvSpPr>
            <a:spLocks noChangeArrowheads="1"/>
          </p:cNvSpPr>
          <p:nvPr/>
        </p:nvSpPr>
        <p:spPr bwMode="auto">
          <a:xfrm>
            <a:off x="514350" y="914400"/>
            <a:ext cx="2819400" cy="2819400"/>
          </a:xfrm>
          <a:prstGeom prst="ellipse">
            <a:avLst/>
          </a:prstGeom>
          <a:solidFill>
            <a:schemeClr val="tx1"/>
          </a:solidFill>
          <a:ln w="9525">
            <a:solidFill>
              <a:schemeClr val="tx1"/>
            </a:solidFill>
            <a:round/>
            <a:headEnd/>
            <a:tailEnd/>
          </a:ln>
        </p:spPr>
        <p:txBody>
          <a:bodyPr wrap="none" anchor="ctr">
            <a:prstTxWarp prst="textNoShape">
              <a:avLst/>
            </a:prstTxWarp>
          </a:bodyPr>
          <a:lstStyle/>
          <a:p>
            <a:endParaRPr lang="en-US"/>
          </a:p>
        </p:txBody>
      </p:sp>
      <p:sp>
        <p:nvSpPr>
          <p:cNvPr id="29701" name="Text Box 4"/>
          <p:cNvSpPr txBox="1">
            <a:spLocks noChangeArrowheads="1"/>
          </p:cNvSpPr>
          <p:nvPr/>
        </p:nvSpPr>
        <p:spPr bwMode="auto">
          <a:xfrm>
            <a:off x="1420813" y="1922463"/>
            <a:ext cx="663350" cy="369332"/>
          </a:xfrm>
          <a:prstGeom prst="rect">
            <a:avLst/>
          </a:prstGeom>
          <a:noFill/>
          <a:ln w="9525">
            <a:noFill/>
            <a:miter lim="800000"/>
            <a:headEnd/>
            <a:tailEnd/>
          </a:ln>
        </p:spPr>
        <p:txBody>
          <a:bodyPr wrap="none">
            <a:prstTxWarp prst="textNoShape">
              <a:avLst/>
            </a:prstTxWarp>
            <a:spAutoFit/>
          </a:bodyPr>
          <a:lstStyle/>
          <a:p>
            <a:pPr algn="l"/>
            <a:r>
              <a:rPr lang="en-US" b="1" dirty="0">
                <a:solidFill>
                  <a:schemeClr val="bg1"/>
                </a:solidFill>
              </a:rPr>
              <a:t>DNA</a:t>
            </a:r>
          </a:p>
        </p:txBody>
      </p:sp>
      <p:sp>
        <p:nvSpPr>
          <p:cNvPr id="29702" name="Text Box 5"/>
          <p:cNvSpPr txBox="1">
            <a:spLocks noChangeArrowheads="1"/>
          </p:cNvSpPr>
          <p:nvPr/>
        </p:nvSpPr>
        <p:spPr bwMode="auto">
          <a:xfrm>
            <a:off x="3333750" y="1922463"/>
            <a:ext cx="844550" cy="457200"/>
          </a:xfrm>
          <a:prstGeom prst="rect">
            <a:avLst/>
          </a:prstGeom>
          <a:noFill/>
          <a:ln w="9525">
            <a:noFill/>
            <a:miter lim="800000"/>
            <a:headEnd/>
            <a:tailEnd/>
          </a:ln>
        </p:spPr>
        <p:txBody>
          <a:bodyPr wrap="none">
            <a:prstTxWarp prst="textNoShape">
              <a:avLst/>
            </a:prstTxWarp>
            <a:spAutoFit/>
          </a:bodyPr>
          <a:lstStyle/>
          <a:p>
            <a:pPr algn="l"/>
            <a:r>
              <a:rPr lang="en-US" b="1"/>
              <a:t>RNA</a:t>
            </a:r>
          </a:p>
        </p:txBody>
      </p:sp>
      <p:sp>
        <p:nvSpPr>
          <p:cNvPr id="29703" name="Text Box 6"/>
          <p:cNvSpPr txBox="1">
            <a:spLocks noChangeArrowheads="1"/>
          </p:cNvSpPr>
          <p:nvPr/>
        </p:nvSpPr>
        <p:spPr bwMode="auto">
          <a:xfrm>
            <a:off x="3302000" y="3722688"/>
            <a:ext cx="1014413" cy="457200"/>
          </a:xfrm>
          <a:prstGeom prst="rect">
            <a:avLst/>
          </a:prstGeom>
          <a:noFill/>
          <a:ln w="9525">
            <a:noFill/>
            <a:miter lim="800000"/>
            <a:headEnd/>
            <a:tailEnd/>
          </a:ln>
        </p:spPr>
        <p:txBody>
          <a:bodyPr wrap="none">
            <a:prstTxWarp prst="textNoShape">
              <a:avLst/>
            </a:prstTxWarp>
            <a:spAutoFit/>
          </a:bodyPr>
          <a:lstStyle/>
          <a:p>
            <a:pPr algn="l"/>
            <a:r>
              <a:rPr lang="en-US" b="1"/>
              <a:t>cDNA</a:t>
            </a:r>
          </a:p>
        </p:txBody>
      </p:sp>
      <p:sp>
        <p:nvSpPr>
          <p:cNvPr id="29704" name="Text Box 7"/>
          <p:cNvSpPr txBox="1">
            <a:spLocks noChangeArrowheads="1"/>
          </p:cNvSpPr>
          <p:nvPr/>
        </p:nvSpPr>
        <p:spPr bwMode="auto">
          <a:xfrm>
            <a:off x="7419975" y="1922463"/>
            <a:ext cx="1725613" cy="457200"/>
          </a:xfrm>
          <a:prstGeom prst="rect">
            <a:avLst/>
          </a:prstGeom>
          <a:noFill/>
          <a:ln w="9525">
            <a:noFill/>
            <a:miter lim="800000"/>
            <a:headEnd/>
            <a:tailEnd/>
          </a:ln>
        </p:spPr>
        <p:txBody>
          <a:bodyPr wrap="none">
            <a:prstTxWarp prst="textNoShape">
              <a:avLst/>
            </a:prstTxWarp>
            <a:spAutoFit/>
          </a:bodyPr>
          <a:lstStyle/>
          <a:p>
            <a:pPr algn="l"/>
            <a:r>
              <a:rPr lang="en-US" b="1"/>
              <a:t>phenotype</a:t>
            </a:r>
          </a:p>
        </p:txBody>
      </p:sp>
      <p:sp>
        <p:nvSpPr>
          <p:cNvPr id="29705" name="AutoShape 8"/>
          <p:cNvSpPr>
            <a:spLocks noChangeArrowheads="1"/>
          </p:cNvSpPr>
          <p:nvPr/>
        </p:nvSpPr>
        <p:spPr bwMode="auto">
          <a:xfrm>
            <a:off x="2276475" y="1928813"/>
            <a:ext cx="976313" cy="485775"/>
          </a:xfrm>
          <a:prstGeom prst="rightArrow">
            <a:avLst>
              <a:gd name="adj1" fmla="val 50000"/>
              <a:gd name="adj2" fmla="val 50245"/>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29706" name="AutoShape 9"/>
          <p:cNvSpPr>
            <a:spLocks noChangeArrowheads="1"/>
          </p:cNvSpPr>
          <p:nvPr/>
        </p:nvSpPr>
        <p:spPr bwMode="auto">
          <a:xfrm>
            <a:off x="4248150" y="1928813"/>
            <a:ext cx="976313" cy="485775"/>
          </a:xfrm>
          <a:prstGeom prst="rightArrow">
            <a:avLst>
              <a:gd name="adj1" fmla="val 50000"/>
              <a:gd name="adj2" fmla="val 50245"/>
            </a:avLst>
          </a:prstGeom>
          <a:solidFill>
            <a:schemeClr val="tx1"/>
          </a:solidFill>
          <a:ln w="9525">
            <a:noFill/>
            <a:miter lim="800000"/>
            <a:headEnd/>
            <a:tailEnd/>
          </a:ln>
        </p:spPr>
        <p:txBody>
          <a:bodyPr wrap="none" anchor="ctr">
            <a:prstTxWarp prst="textNoShape">
              <a:avLst/>
            </a:prstTxWarp>
          </a:bodyPr>
          <a:lstStyle/>
          <a:p>
            <a:endParaRPr lang="en-US"/>
          </a:p>
        </p:txBody>
      </p:sp>
      <p:sp>
        <p:nvSpPr>
          <p:cNvPr id="29707" name="AutoShape 10"/>
          <p:cNvSpPr>
            <a:spLocks noChangeArrowheads="1"/>
          </p:cNvSpPr>
          <p:nvPr/>
        </p:nvSpPr>
        <p:spPr bwMode="auto">
          <a:xfrm>
            <a:off x="6381750" y="1928813"/>
            <a:ext cx="976313" cy="485775"/>
          </a:xfrm>
          <a:prstGeom prst="rightArrow">
            <a:avLst>
              <a:gd name="adj1" fmla="val 50000"/>
              <a:gd name="adj2" fmla="val 50245"/>
            </a:avLst>
          </a:prstGeom>
          <a:solidFill>
            <a:srgbClr val="000000"/>
          </a:solidFill>
          <a:ln w="9525">
            <a:noFill/>
            <a:miter lim="800000"/>
            <a:headEnd/>
            <a:tailEnd/>
          </a:ln>
        </p:spPr>
        <p:txBody>
          <a:bodyPr wrap="none" anchor="ctr">
            <a:prstTxWarp prst="textNoShape">
              <a:avLst/>
            </a:prstTxWarp>
          </a:bodyPr>
          <a:lstStyle/>
          <a:p>
            <a:endParaRPr lang="en-US"/>
          </a:p>
        </p:txBody>
      </p:sp>
      <p:sp>
        <p:nvSpPr>
          <p:cNvPr id="29708" name="AutoShape 11"/>
          <p:cNvSpPr>
            <a:spLocks noChangeArrowheads="1"/>
          </p:cNvSpPr>
          <p:nvPr/>
        </p:nvSpPr>
        <p:spPr bwMode="auto">
          <a:xfrm>
            <a:off x="3562350" y="2514600"/>
            <a:ext cx="485775" cy="976313"/>
          </a:xfrm>
          <a:prstGeom prst="downArrow">
            <a:avLst>
              <a:gd name="adj1" fmla="val 50000"/>
              <a:gd name="adj2" fmla="val 50245"/>
            </a:avLst>
          </a:prstGeom>
          <a:solidFill>
            <a:srgbClr val="000000"/>
          </a:solidFill>
          <a:ln w="9525">
            <a:noFill/>
            <a:miter lim="800000"/>
            <a:headEnd/>
            <a:tailEnd/>
          </a:ln>
        </p:spPr>
        <p:txBody>
          <a:bodyPr wrap="none" anchor="ctr">
            <a:prstTxWarp prst="textNoShape">
              <a:avLst/>
            </a:prstTxWarp>
          </a:bodyPr>
          <a:lstStyle/>
          <a:p>
            <a:endParaRPr lang="en-US"/>
          </a:p>
        </p:txBody>
      </p:sp>
      <p:pic>
        <p:nvPicPr>
          <p:cNvPr id="29709" name="Picture 12" descr="dna2"/>
          <p:cNvPicPr>
            <a:picLocks noChangeAspect="1" noChangeArrowheads="1"/>
          </p:cNvPicPr>
          <p:nvPr/>
        </p:nvPicPr>
        <p:blipFill>
          <a:blip r:embed="rId3"/>
          <a:srcRect/>
          <a:stretch>
            <a:fillRect/>
          </a:stretch>
        </p:blipFill>
        <p:spPr bwMode="auto">
          <a:xfrm>
            <a:off x="781050" y="1219200"/>
            <a:ext cx="774700" cy="2286000"/>
          </a:xfrm>
          <a:prstGeom prst="rect">
            <a:avLst/>
          </a:prstGeom>
          <a:noFill/>
          <a:ln w="9525">
            <a:noFill/>
            <a:miter lim="800000"/>
            <a:headEnd/>
            <a:tailEnd/>
          </a:ln>
        </p:spPr>
      </p:pic>
      <p:pic>
        <p:nvPicPr>
          <p:cNvPr id="29710" name="Picture 13" descr="rbp3d_grey2"/>
          <p:cNvPicPr>
            <a:picLocks noChangeAspect="1" noChangeArrowheads="1"/>
          </p:cNvPicPr>
          <p:nvPr/>
        </p:nvPicPr>
        <p:blipFill>
          <a:blip r:embed="rId4"/>
          <a:srcRect/>
          <a:stretch>
            <a:fillRect/>
          </a:stretch>
        </p:blipFill>
        <p:spPr bwMode="auto">
          <a:xfrm>
            <a:off x="5149850" y="838200"/>
            <a:ext cx="1203325" cy="1193800"/>
          </a:xfrm>
          <a:prstGeom prst="rect">
            <a:avLst/>
          </a:prstGeom>
          <a:noFill/>
          <a:ln w="9525">
            <a:noFill/>
            <a:miter lim="800000"/>
            <a:headEnd/>
            <a:tailEnd/>
          </a:ln>
        </p:spPr>
      </p:pic>
      <p:sp>
        <p:nvSpPr>
          <p:cNvPr id="29711" name="Text Box 14"/>
          <p:cNvSpPr txBox="1">
            <a:spLocks noChangeArrowheads="1"/>
          </p:cNvSpPr>
          <p:nvPr/>
        </p:nvSpPr>
        <p:spPr bwMode="auto">
          <a:xfrm>
            <a:off x="5184775" y="1922463"/>
            <a:ext cx="1217613" cy="457200"/>
          </a:xfrm>
          <a:prstGeom prst="rect">
            <a:avLst/>
          </a:prstGeom>
          <a:noFill/>
          <a:ln w="9525">
            <a:noFill/>
            <a:miter lim="800000"/>
            <a:headEnd/>
            <a:tailEnd/>
          </a:ln>
        </p:spPr>
        <p:txBody>
          <a:bodyPr wrap="none">
            <a:prstTxWarp prst="textNoShape">
              <a:avLst/>
            </a:prstTxWarp>
            <a:spAutoFit/>
          </a:bodyPr>
          <a:lstStyle/>
          <a:p>
            <a:pPr algn="l"/>
            <a:r>
              <a:rPr lang="en-US" b="1"/>
              <a:t>protein</a:t>
            </a:r>
          </a:p>
        </p:txBody>
      </p:sp>
      <p:sp>
        <p:nvSpPr>
          <p:cNvPr id="29713" name="Text Box 18"/>
          <p:cNvSpPr txBox="1">
            <a:spLocks noChangeArrowheads="1"/>
          </p:cNvSpPr>
          <p:nvPr/>
        </p:nvSpPr>
        <p:spPr bwMode="auto">
          <a:xfrm>
            <a:off x="6108700" y="4411663"/>
            <a:ext cx="3035300" cy="762000"/>
          </a:xfrm>
          <a:prstGeom prst="rect">
            <a:avLst/>
          </a:prstGeom>
          <a:noFill/>
          <a:ln w="9525">
            <a:noFill/>
            <a:miter lim="800000"/>
            <a:headEnd/>
            <a:tailEnd/>
          </a:ln>
        </p:spPr>
        <p:txBody>
          <a:bodyPr>
            <a:prstTxWarp prst="textNoShape">
              <a:avLst/>
            </a:prstTxWarp>
            <a:spAutoFit/>
          </a:bodyPr>
          <a:lstStyle/>
          <a:p>
            <a:pPr algn="l">
              <a:spcBef>
                <a:spcPct val="50000"/>
              </a:spcBef>
            </a:pPr>
            <a:r>
              <a:rPr lang="en-US" sz="2200" dirty="0">
                <a:solidFill>
                  <a:srgbClr val="FF0000"/>
                </a:solidFill>
                <a:latin typeface="Times New Roman" charset="0"/>
              </a:rPr>
              <a:t>Abundance of mRNA is what we try to measure</a:t>
            </a:r>
          </a:p>
        </p:txBody>
      </p:sp>
      <p:sp>
        <p:nvSpPr>
          <p:cNvPr id="29714" name="Line 19"/>
          <p:cNvSpPr>
            <a:spLocks noChangeShapeType="1"/>
          </p:cNvSpPr>
          <p:nvPr/>
        </p:nvSpPr>
        <p:spPr bwMode="auto">
          <a:xfrm flipH="1" flipV="1">
            <a:off x="4108450" y="2386013"/>
            <a:ext cx="2106613" cy="2119312"/>
          </a:xfrm>
          <a:prstGeom prst="line">
            <a:avLst/>
          </a:prstGeom>
          <a:noFill/>
          <a:ln w="28575">
            <a:solidFill>
              <a:srgbClr val="FF0000"/>
            </a:solidFill>
            <a:round/>
            <a:headEnd/>
            <a:tailEnd type="arrow" w="med" len="med"/>
          </a:ln>
        </p:spPr>
        <p:txBody>
          <a:bodyPr>
            <a:prstTxWarp prst="textNoShape">
              <a:avLst/>
            </a:prstTxWarp>
          </a:bodyPr>
          <a:lstStyle/>
          <a:p>
            <a:endParaRPr lang="en-US"/>
          </a:p>
        </p:txBody>
      </p:sp>
    </p:spTree>
    <p:extLst>
      <p:ext uri="{BB962C8B-B14F-4D97-AF65-F5344CB8AC3E}">
        <p14:creationId xmlns:p14="http://schemas.microsoft.com/office/powerpoint/2010/main" val="53667961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3" grpId="0"/>
      <p:bldP spid="297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14313" y="195263"/>
            <a:ext cx="7772400" cy="1143000"/>
          </a:xfrm>
        </p:spPr>
        <p:txBody>
          <a:bodyPr/>
          <a:lstStyle/>
          <a:p>
            <a:pPr algn="l" eaLnBrk="1" hangingPunct="1"/>
            <a:r>
              <a:rPr lang="en-US" sz="2200">
                <a:ea typeface="ＭＳ Ｐゴシック" pitchFamily="1" charset="-128"/>
                <a:cs typeface="ＭＳ Ｐゴシック" pitchFamily="1" charset="-128"/>
              </a:rPr>
              <a:t>Questions that can be addressed with genome-wide expression analysis:</a:t>
            </a:r>
          </a:p>
        </p:txBody>
      </p:sp>
      <p:sp>
        <p:nvSpPr>
          <p:cNvPr id="31747" name="Rectangle 3"/>
          <p:cNvSpPr>
            <a:spLocks noGrp="1" noChangeArrowheads="1"/>
          </p:cNvSpPr>
          <p:nvPr>
            <p:ph sz="quarter" idx="1"/>
          </p:nvPr>
        </p:nvSpPr>
        <p:spPr>
          <a:xfrm>
            <a:off x="271463" y="1447800"/>
            <a:ext cx="8672512" cy="3519488"/>
          </a:xfrm>
        </p:spPr>
        <p:txBody>
          <a:bodyPr/>
          <a:lstStyle/>
          <a:p>
            <a:pPr eaLnBrk="1" hangingPunct="1"/>
            <a:r>
              <a:rPr lang="en-US" sz="2400">
                <a:ea typeface="ＭＳ Ｐゴシック" pitchFamily="1" charset="-128"/>
                <a:cs typeface="ＭＳ Ｐゴシック" pitchFamily="1" charset="-128"/>
              </a:rPr>
              <a:t>What genes have similar function?</a:t>
            </a:r>
          </a:p>
          <a:p>
            <a:pPr eaLnBrk="1" hangingPunct="1"/>
            <a:r>
              <a:rPr lang="en-US" sz="2400">
                <a:ea typeface="ＭＳ Ｐゴシック" pitchFamily="1" charset="-128"/>
                <a:cs typeface="ＭＳ Ｐゴシック" pitchFamily="1" charset="-128"/>
              </a:rPr>
              <a:t>What regulatory pathways exist?</a:t>
            </a:r>
          </a:p>
          <a:p>
            <a:pPr eaLnBrk="1" hangingPunct="1"/>
            <a:r>
              <a:rPr lang="en-US" sz="2400">
                <a:ea typeface="ＭＳ Ｐゴシック" pitchFamily="1" charset="-128"/>
                <a:cs typeface="ＭＳ Ｐゴシック" pitchFamily="1" charset="-128"/>
              </a:rPr>
              <a:t>Can we subdivide experiments or genes into meaningful classes?</a:t>
            </a:r>
          </a:p>
          <a:p>
            <a:pPr eaLnBrk="1" hangingPunct="1"/>
            <a:r>
              <a:rPr lang="en-US" sz="2400">
                <a:ea typeface="ＭＳ Ｐゴシック" pitchFamily="1" charset="-128"/>
                <a:cs typeface="ＭＳ Ｐゴシック" pitchFamily="1" charset="-128"/>
              </a:rPr>
              <a:t>Can we correctly classify an unknown experiment or gene into a known class?</a:t>
            </a:r>
          </a:p>
          <a:p>
            <a:pPr eaLnBrk="1" hangingPunct="1"/>
            <a:r>
              <a:rPr lang="en-US" sz="2400">
                <a:ea typeface="ＭＳ Ｐゴシック" pitchFamily="1" charset="-128"/>
                <a:cs typeface="ＭＳ Ｐゴシック" pitchFamily="1" charset="-128"/>
              </a:rPr>
              <a:t>Can we make better treatment decisions for a cancer patient based on his or her gene expression profile?</a:t>
            </a:r>
          </a:p>
        </p:txBody>
      </p:sp>
      <p:sp>
        <p:nvSpPr>
          <p:cNvPr id="31748" name="Rectangle 4"/>
          <p:cNvSpPr>
            <a:spLocks noChangeArrowheads="1"/>
          </p:cNvSpPr>
          <p:nvPr/>
        </p:nvSpPr>
        <p:spPr bwMode="auto">
          <a:xfrm>
            <a:off x="2268538" y="6350000"/>
            <a:ext cx="6875462" cy="508000"/>
          </a:xfrm>
          <a:prstGeom prst="rect">
            <a:avLst/>
          </a:prstGeom>
          <a:solidFill>
            <a:schemeClr val="bg1"/>
          </a:solidFill>
          <a:ln w="9525">
            <a:noFill/>
            <a:miter lim="800000"/>
            <a:headEnd/>
            <a:tailEn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923423715"/>
      </p:ext>
    </p:extLst>
  </p:cSld>
  <p:clrMapOvr>
    <a:masterClrMapping/>
  </p:clrMapOvr>
  <p:transition advTm="33712"/>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82563" y="152400"/>
            <a:ext cx="8961437" cy="573088"/>
          </a:xfrm>
        </p:spPr>
        <p:txBody>
          <a:bodyPr>
            <a:normAutofit fontScale="90000"/>
          </a:bodyPr>
          <a:lstStyle/>
          <a:p>
            <a:pPr algn="l" eaLnBrk="1" hangingPunct="1"/>
            <a:r>
              <a:rPr lang="en-US" sz="2200">
                <a:ea typeface="ＭＳ Ｐゴシック" pitchFamily="1" charset="-128"/>
                <a:cs typeface="ＭＳ Ｐゴシック" pitchFamily="1" charset="-128"/>
              </a:rPr>
              <a:t>Microarrays vs Northern blots</a:t>
            </a:r>
            <a:r>
              <a:rPr lang="en-US" sz="2400">
                <a:ea typeface="ＭＳ Ｐゴシック" pitchFamily="1" charset="-128"/>
                <a:cs typeface="ＭＳ Ｐゴシック" pitchFamily="1" charset="-128"/>
              </a:rPr>
              <a:t>:</a:t>
            </a:r>
            <a:r>
              <a:rPr lang="en-US">
                <a:ea typeface="ＭＳ Ｐゴシック" pitchFamily="1" charset="-128"/>
                <a:cs typeface="ＭＳ Ｐゴシック" pitchFamily="1" charset="-128"/>
              </a:rPr>
              <a:t> </a:t>
            </a:r>
            <a:r>
              <a:rPr lang="en-US" sz="2200">
                <a:ea typeface="ＭＳ Ｐゴシック" pitchFamily="1" charset="-128"/>
                <a:cs typeface="ＭＳ Ｐゴシック" pitchFamily="1" charset="-128"/>
              </a:rPr>
              <a:t>from Gene to Genome Science</a:t>
            </a:r>
          </a:p>
        </p:txBody>
      </p:sp>
      <p:sp>
        <p:nvSpPr>
          <p:cNvPr id="35843" name="Rectangle 3"/>
          <p:cNvSpPr>
            <a:spLocks noGrp="1" noChangeArrowheads="1"/>
          </p:cNvSpPr>
          <p:nvPr>
            <p:ph type="body" sz="half" idx="1"/>
          </p:nvPr>
        </p:nvSpPr>
        <p:spPr>
          <a:xfrm>
            <a:off x="180975" y="1046163"/>
            <a:ext cx="3810000" cy="5145087"/>
          </a:xfrm>
        </p:spPr>
        <p:txBody>
          <a:bodyPr/>
          <a:lstStyle/>
          <a:p>
            <a:pPr eaLnBrk="1" hangingPunct="1">
              <a:lnSpc>
                <a:spcPct val="90000"/>
              </a:lnSpc>
            </a:pPr>
            <a:r>
              <a:rPr lang="en-US" sz="2200" u="sng" dirty="0">
                <a:ea typeface="ＭＳ Ｐゴシック" pitchFamily="1" charset="-128"/>
                <a:cs typeface="ＭＳ Ｐゴシック" pitchFamily="1" charset="-128"/>
              </a:rPr>
              <a:t>Northern blot</a:t>
            </a:r>
            <a:r>
              <a:rPr lang="en-US" sz="2200" dirty="0">
                <a:ea typeface="ＭＳ Ｐゴシック" pitchFamily="1" charset="-128"/>
                <a:cs typeface="ＭＳ Ｐゴシック" pitchFamily="1" charset="-128"/>
              </a:rPr>
              <a:t>: limited by number of lanes in gel</a:t>
            </a: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buFont typeface="Symbol" pitchFamily="1" charset="2"/>
              <a:buNone/>
            </a:pPr>
            <a:endParaRPr lang="en-US" sz="2200" dirty="0">
              <a:ea typeface="ＭＳ Ｐゴシック" pitchFamily="1" charset="-128"/>
              <a:cs typeface="ＭＳ Ｐゴシック" pitchFamily="1" charset="-128"/>
            </a:endParaRPr>
          </a:p>
          <a:p>
            <a:pPr eaLnBrk="1" hangingPunct="1">
              <a:lnSpc>
                <a:spcPct val="90000"/>
              </a:lnSpc>
            </a:pPr>
            <a:r>
              <a:rPr lang="en-US" sz="2200" u="sng" dirty="0">
                <a:ea typeface="ＭＳ Ｐゴシック" pitchFamily="1" charset="-128"/>
                <a:cs typeface="ＭＳ Ｐゴシック" pitchFamily="1" charset="-128"/>
              </a:rPr>
              <a:t>Microarray</a:t>
            </a:r>
            <a:r>
              <a:rPr lang="en-US" sz="2200" dirty="0">
                <a:ea typeface="ＭＳ Ｐゴシック" pitchFamily="1" charset="-128"/>
                <a:cs typeface="ＭＳ Ｐゴシック" pitchFamily="1" charset="-128"/>
              </a:rPr>
              <a:t>: A large number of DNA fragments are attached in a systematic way to a solid substrate, can measure mRNA levels for thousands of genes (~ every gene in a genome) in parallel</a:t>
            </a:r>
          </a:p>
        </p:txBody>
      </p:sp>
      <p:pic>
        <p:nvPicPr>
          <p:cNvPr id="35844" name="Picture 10" descr="Shac091_sm"/>
          <p:cNvPicPr>
            <a:picLocks noGrp="1" noChangeAspect="1" noChangeArrowheads="1"/>
          </p:cNvPicPr>
          <p:nvPr>
            <p:ph sz="half" idx="2"/>
          </p:nvPr>
        </p:nvPicPr>
        <p:blipFill>
          <a:blip r:embed="rId3"/>
          <a:srcRect t="-13959" b="-13959"/>
          <a:stretch>
            <a:fillRect/>
          </a:stretch>
        </p:blipFill>
        <p:spPr>
          <a:xfrm>
            <a:off x="4648200" y="2921020"/>
            <a:ext cx="3297111" cy="4154360"/>
          </a:xfrm>
          <a:noFill/>
        </p:spPr>
      </p:pic>
      <p:grpSp>
        <p:nvGrpSpPr>
          <p:cNvPr id="2" name="Group 12"/>
          <p:cNvGrpSpPr>
            <a:grpSpLocks/>
          </p:cNvGrpSpPr>
          <p:nvPr/>
        </p:nvGrpSpPr>
        <p:grpSpPr bwMode="auto">
          <a:xfrm>
            <a:off x="4046538" y="857250"/>
            <a:ext cx="4924425" cy="2520950"/>
            <a:chOff x="1281" y="957"/>
            <a:chExt cx="4287" cy="2056"/>
          </a:xfrm>
        </p:grpSpPr>
        <p:pic>
          <p:nvPicPr>
            <p:cNvPr id="35846" name="Picture 13" descr="northern"/>
            <p:cNvPicPr>
              <a:picLocks noChangeAspect="1" noChangeArrowheads="1"/>
            </p:cNvPicPr>
            <p:nvPr/>
          </p:nvPicPr>
          <p:blipFill>
            <a:blip r:embed="rId4"/>
            <a:srcRect/>
            <a:stretch>
              <a:fillRect/>
            </a:stretch>
          </p:blipFill>
          <p:spPr bwMode="auto">
            <a:xfrm>
              <a:off x="1281" y="971"/>
              <a:ext cx="1336" cy="1326"/>
            </a:xfrm>
            <a:prstGeom prst="rect">
              <a:avLst/>
            </a:prstGeom>
            <a:noFill/>
            <a:ln w="9525">
              <a:noFill/>
              <a:miter lim="800000"/>
              <a:headEnd/>
              <a:tailEnd/>
            </a:ln>
          </p:spPr>
        </p:pic>
        <p:pic>
          <p:nvPicPr>
            <p:cNvPr id="35847" name="Picture 14" descr="NB_human_panel"/>
            <p:cNvPicPr>
              <a:picLocks noChangeAspect="1" noChangeArrowheads="1"/>
            </p:cNvPicPr>
            <p:nvPr/>
          </p:nvPicPr>
          <p:blipFill>
            <a:blip r:embed="rId5"/>
            <a:srcRect/>
            <a:stretch>
              <a:fillRect/>
            </a:stretch>
          </p:blipFill>
          <p:spPr bwMode="auto">
            <a:xfrm>
              <a:off x="2661" y="957"/>
              <a:ext cx="2907" cy="2056"/>
            </a:xfrm>
            <a:prstGeom prst="rect">
              <a:avLst/>
            </a:prstGeom>
            <a:noFill/>
            <a:ln w="9525">
              <a:noFill/>
              <a:miter lim="800000"/>
              <a:headEnd/>
              <a:tailEnd/>
            </a:ln>
          </p:spPr>
        </p:pic>
      </p:grpSp>
    </p:spTree>
    <p:extLst>
      <p:ext uri="{BB962C8B-B14F-4D97-AF65-F5344CB8AC3E}">
        <p14:creationId xmlns:p14="http://schemas.microsoft.com/office/powerpoint/2010/main" val="1492736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6858001"/>
          </a:xfrm>
          <a:prstGeom prst="rect">
            <a:avLst/>
          </a:prstGeom>
        </p:spPr>
      </p:pic>
      <p:sp>
        <p:nvSpPr>
          <p:cNvPr id="5" name="TextBox 4"/>
          <p:cNvSpPr txBox="1"/>
          <p:nvPr/>
        </p:nvSpPr>
        <p:spPr>
          <a:xfrm>
            <a:off x="3433288" y="1048306"/>
            <a:ext cx="5253512" cy="369332"/>
          </a:xfrm>
          <a:prstGeom prst="rect">
            <a:avLst/>
          </a:prstGeom>
          <a:noFill/>
        </p:spPr>
        <p:txBody>
          <a:bodyPr wrap="none" rtlCol="0">
            <a:spAutoFit/>
          </a:bodyPr>
          <a:lstStyle/>
          <a:p>
            <a:r>
              <a:rPr lang="en-US" dirty="0">
                <a:solidFill>
                  <a:schemeClr val="bg2"/>
                </a:solidFill>
              </a:rPr>
              <a:t>Moore’s law says every 2 years double in performance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a microarray?</a:t>
            </a:r>
          </a:p>
        </p:txBody>
      </p:sp>
      <p:pic>
        <p:nvPicPr>
          <p:cNvPr id="5" name="Picture 4" descr="cDNAarray"/>
          <p:cNvPicPr>
            <a:picLocks noChangeAspect="1" noChangeArrowheads="1"/>
          </p:cNvPicPr>
          <p:nvPr/>
        </p:nvPicPr>
        <p:blipFill>
          <a:blip r:embed="rId2"/>
          <a:srcRect/>
          <a:stretch>
            <a:fillRect/>
          </a:stretch>
        </p:blipFill>
        <p:spPr bwMode="auto">
          <a:xfrm>
            <a:off x="1580862" y="1867515"/>
            <a:ext cx="5978849" cy="4004970"/>
          </a:xfrm>
          <a:prstGeom prst="rect">
            <a:avLst/>
          </a:prstGeom>
          <a:noFill/>
          <a:ln w="9525">
            <a:noFill/>
            <a:miter lim="800000"/>
            <a:headEnd/>
            <a:tailEnd/>
          </a:ln>
        </p:spPr>
      </p:pic>
    </p:spTree>
    <p:extLst>
      <p:ext uri="{BB962C8B-B14F-4D97-AF65-F5344CB8AC3E}">
        <p14:creationId xmlns:p14="http://schemas.microsoft.com/office/powerpoint/2010/main" val="129156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D16349"/>
                </a:solidFill>
              </a:rPr>
              <a:t>Microarrays</a:t>
            </a:r>
          </a:p>
        </p:txBody>
      </p:sp>
      <p:sp>
        <p:nvSpPr>
          <p:cNvPr id="3" name="Content Placeholder 2"/>
          <p:cNvSpPr>
            <a:spLocks noGrp="1"/>
          </p:cNvSpPr>
          <p:nvPr>
            <p:ph sz="quarter" idx="1"/>
          </p:nvPr>
        </p:nvSpPr>
        <p:spPr>
          <a:xfrm>
            <a:off x="457200" y="1775192"/>
            <a:ext cx="8229600" cy="2737140"/>
          </a:xfrm>
        </p:spPr>
        <p:txBody>
          <a:bodyPr>
            <a:normAutofit/>
          </a:bodyPr>
          <a:lstStyle/>
          <a:p>
            <a:pPr>
              <a:spcBef>
                <a:spcPct val="50000"/>
              </a:spcBef>
            </a:pPr>
            <a:r>
              <a:rPr lang="en-US" dirty="0"/>
              <a:t>Provides the mRNA level of thousands of genes (sometimes almost all known genes in a genome) in a given sample </a:t>
            </a:r>
          </a:p>
          <a:p>
            <a:pPr>
              <a:spcBef>
                <a:spcPct val="50000"/>
              </a:spcBef>
            </a:pPr>
            <a:r>
              <a:rPr lang="en-US" dirty="0"/>
              <a:t>Sample=tissue (e.g., liver, brain), tissue in a specific environment or state (e.g., brain with cancer), etc.</a:t>
            </a:r>
          </a:p>
          <a:p>
            <a:endParaRPr lang="en-US" dirty="0"/>
          </a:p>
        </p:txBody>
      </p:sp>
      <p:pic>
        <p:nvPicPr>
          <p:cNvPr id="4" name="Picture 5"/>
          <p:cNvPicPr>
            <a:picLocks noChangeAspect="1" noChangeArrowheads="1"/>
          </p:cNvPicPr>
          <p:nvPr/>
        </p:nvPicPr>
        <p:blipFill>
          <a:blip r:embed="rId3"/>
          <a:srcRect/>
          <a:stretch>
            <a:fillRect/>
          </a:stretch>
        </p:blipFill>
        <p:spPr bwMode="auto">
          <a:xfrm>
            <a:off x="626837" y="4505982"/>
            <a:ext cx="2069075" cy="2072263"/>
          </a:xfrm>
          <a:prstGeom prst="rect">
            <a:avLst/>
          </a:prstGeom>
          <a:noFill/>
          <a:ln w="9525">
            <a:noFill/>
            <a:miter lim="800000"/>
            <a:headEnd/>
            <a:tailEnd/>
          </a:ln>
        </p:spPr>
      </p:pic>
      <p:pic>
        <p:nvPicPr>
          <p:cNvPr id="5" name="Picture 6"/>
          <p:cNvPicPr>
            <a:picLocks noChangeAspect="1" noChangeArrowheads="1"/>
          </p:cNvPicPr>
          <p:nvPr/>
        </p:nvPicPr>
        <p:blipFill>
          <a:blip r:embed="rId3"/>
          <a:srcRect/>
          <a:stretch>
            <a:fillRect/>
          </a:stretch>
        </p:blipFill>
        <p:spPr bwMode="auto">
          <a:xfrm>
            <a:off x="4928141" y="4505982"/>
            <a:ext cx="2069075" cy="2072263"/>
          </a:xfrm>
          <a:prstGeom prst="rect">
            <a:avLst/>
          </a:prstGeom>
          <a:noFill/>
          <a:ln w="9525">
            <a:noFill/>
            <a:miter lim="800000"/>
            <a:headEnd/>
            <a:tailEnd/>
          </a:ln>
        </p:spPr>
      </p:pic>
      <p:graphicFrame>
        <p:nvGraphicFramePr>
          <p:cNvPr id="68610" name="Object 2"/>
          <p:cNvGraphicFramePr>
            <a:graphicFrameLocks noChangeAspect="1"/>
          </p:cNvGraphicFramePr>
          <p:nvPr/>
        </p:nvGraphicFramePr>
        <p:xfrm>
          <a:off x="2628966" y="4505982"/>
          <a:ext cx="1947863" cy="1025525"/>
        </p:xfrm>
        <a:graphic>
          <a:graphicData uri="http://schemas.openxmlformats.org/presentationml/2006/ole">
            <mc:AlternateContent xmlns:mc="http://schemas.openxmlformats.org/markup-compatibility/2006">
              <mc:Choice xmlns:v="urn:schemas-microsoft-com:vml" Requires="v">
                <p:oleObj spid="_x0000_s1029" name="Chart" r:id="rId4" imgW="2235200" imgH="1181100" progId="Excel.Sheet.8">
                  <p:embed/>
                </p:oleObj>
              </mc:Choice>
              <mc:Fallback>
                <p:oleObj name="Chart" r:id="rId4" imgW="2235200" imgH="11811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966" y="4505982"/>
                        <a:ext cx="1947863" cy="102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8611" name="Object 3"/>
          <p:cNvGraphicFramePr>
            <a:graphicFrameLocks noChangeAspect="1"/>
          </p:cNvGraphicFramePr>
          <p:nvPr/>
        </p:nvGraphicFramePr>
        <p:xfrm>
          <a:off x="6943168" y="4505982"/>
          <a:ext cx="1919288" cy="1031875"/>
        </p:xfrm>
        <a:graphic>
          <a:graphicData uri="http://schemas.openxmlformats.org/presentationml/2006/ole">
            <mc:AlternateContent xmlns:mc="http://schemas.openxmlformats.org/markup-compatibility/2006">
              <mc:Choice xmlns:v="urn:schemas-microsoft-com:vml" Requires="v">
                <p:oleObj spid="_x0000_s1030" name="Worksheet" r:id="rId6" imgW="2298700" imgH="1231900" progId="Excel.Sheet.8">
                  <p:embed/>
                </p:oleObj>
              </mc:Choice>
              <mc:Fallback>
                <p:oleObj name="Worksheet" r:id="rId6" imgW="2298700" imgH="1231900" progId="Excel.Shee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168" y="4505982"/>
                        <a:ext cx="1919288" cy="1031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85108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85738" y="66675"/>
            <a:ext cx="7772400" cy="528638"/>
          </a:xfrm>
        </p:spPr>
        <p:txBody>
          <a:bodyPr/>
          <a:lstStyle/>
          <a:p>
            <a:pPr algn="l" eaLnBrk="1" hangingPunct="1"/>
            <a:r>
              <a:rPr lang="en-US" sz="2200">
                <a:ea typeface="ＭＳ Ｐゴシック" pitchFamily="1" charset="-128"/>
                <a:cs typeface="ＭＳ Ｐゴシック" pitchFamily="1" charset="-128"/>
              </a:rPr>
              <a:t>Spotted microarrays: how they are made</a:t>
            </a:r>
          </a:p>
        </p:txBody>
      </p:sp>
      <p:sp>
        <p:nvSpPr>
          <p:cNvPr id="59395" name="Rectangle 3"/>
          <p:cNvSpPr>
            <a:spLocks noGrp="1" noChangeArrowheads="1"/>
          </p:cNvSpPr>
          <p:nvPr>
            <p:ph sz="quarter" idx="1"/>
          </p:nvPr>
        </p:nvSpPr>
        <p:spPr>
          <a:xfrm>
            <a:off x="171450" y="619125"/>
            <a:ext cx="8772525" cy="1871663"/>
          </a:xfrm>
        </p:spPr>
        <p:txBody>
          <a:bodyPr/>
          <a:lstStyle/>
          <a:p>
            <a:pPr eaLnBrk="1" hangingPunct="1"/>
            <a:r>
              <a:rPr lang="en-US" sz="2200">
                <a:ea typeface="ＭＳ Ｐゴシック" pitchFamily="1" charset="-128"/>
                <a:cs typeface="ＭＳ Ｐゴシック" pitchFamily="1" charset="-128"/>
              </a:rPr>
              <a:t>DNA mechanically placed on glass slide</a:t>
            </a:r>
          </a:p>
          <a:p>
            <a:pPr eaLnBrk="1" hangingPunct="1"/>
            <a:r>
              <a:rPr lang="en-US" sz="2200">
                <a:ea typeface="ＭＳ Ｐゴシック" pitchFamily="1" charset="-128"/>
                <a:cs typeface="ＭＳ Ｐゴシック" pitchFamily="1" charset="-128"/>
              </a:rPr>
              <a:t>Need to deliver nanoliter to picoliter volumes (too small for normal pipetting devices)</a:t>
            </a:r>
          </a:p>
          <a:p>
            <a:pPr eaLnBrk="1" hangingPunct="1"/>
            <a:r>
              <a:rPr lang="en-US" sz="2200">
                <a:ea typeface="ＭＳ Ｐゴシック" pitchFamily="1" charset="-128"/>
                <a:cs typeface="ＭＳ Ｐゴシック" pitchFamily="1" charset="-128"/>
              </a:rPr>
              <a:t>Robot “prints,” or “spots,” DNA in specific places</a:t>
            </a:r>
          </a:p>
        </p:txBody>
      </p:sp>
      <p:pic>
        <p:nvPicPr>
          <p:cNvPr id="59396" name="Picture 5"/>
          <p:cNvPicPr>
            <a:picLocks noChangeAspect="1" noChangeArrowheads="1"/>
          </p:cNvPicPr>
          <p:nvPr/>
        </p:nvPicPr>
        <p:blipFill>
          <a:blip r:embed="rId3"/>
          <a:srcRect t="29385" b="35339"/>
          <a:stretch>
            <a:fillRect/>
          </a:stretch>
        </p:blipFill>
        <p:spPr bwMode="auto">
          <a:xfrm>
            <a:off x="1233488" y="2185988"/>
            <a:ext cx="6389687" cy="1444625"/>
          </a:xfrm>
          <a:prstGeom prst="rect">
            <a:avLst/>
          </a:prstGeom>
          <a:noFill/>
          <a:ln w="9525">
            <a:noFill/>
            <a:miter lim="800000"/>
            <a:headEnd/>
            <a:tailEnd/>
          </a:ln>
        </p:spPr>
      </p:pic>
      <p:pic>
        <p:nvPicPr>
          <p:cNvPr id="59397" name="Picture 10"/>
          <p:cNvPicPr>
            <a:picLocks noChangeAspect="1" noChangeArrowheads="1"/>
          </p:cNvPicPr>
          <p:nvPr/>
        </p:nvPicPr>
        <p:blipFill>
          <a:blip r:embed="rId4"/>
          <a:srcRect/>
          <a:stretch>
            <a:fillRect/>
          </a:stretch>
        </p:blipFill>
        <p:spPr bwMode="auto">
          <a:xfrm>
            <a:off x="292100" y="3665538"/>
            <a:ext cx="2960688" cy="2732087"/>
          </a:xfrm>
          <a:prstGeom prst="rect">
            <a:avLst/>
          </a:prstGeom>
          <a:noFill/>
          <a:ln w="9525">
            <a:noFill/>
            <a:miter lim="800000"/>
            <a:headEnd/>
            <a:tailEnd/>
          </a:ln>
        </p:spPr>
      </p:pic>
      <p:sp>
        <p:nvSpPr>
          <p:cNvPr id="59398" name="Rectangle 11"/>
          <p:cNvSpPr>
            <a:spLocks noChangeArrowheads="1"/>
          </p:cNvSpPr>
          <p:nvPr/>
        </p:nvSpPr>
        <p:spPr bwMode="auto">
          <a:xfrm>
            <a:off x="3614738" y="4005263"/>
            <a:ext cx="5338762" cy="1657350"/>
          </a:xfrm>
          <a:prstGeom prst="rect">
            <a:avLst/>
          </a:prstGeom>
          <a:noFill/>
          <a:ln w="9525">
            <a:noFill/>
            <a:miter lim="800000"/>
            <a:headEnd/>
            <a:tailEnd/>
          </a:ln>
        </p:spPr>
        <p:txBody>
          <a:bodyPr>
            <a:prstTxWarp prst="textNoShape">
              <a:avLst/>
            </a:prstTxWarp>
          </a:bodyPr>
          <a:lstStyle/>
          <a:p>
            <a:pPr marL="342900" indent="-342900" algn="l" eaLnBrk="1" hangingPunct="1">
              <a:spcBef>
                <a:spcPct val="20000"/>
              </a:spcBef>
              <a:buFont typeface="Symbol" pitchFamily="1" charset="2"/>
              <a:buChar char="·"/>
            </a:pPr>
            <a:r>
              <a:rPr lang="en-US" sz="2200">
                <a:latin typeface="Times New Roman" pitchFamily="1" charset="0"/>
              </a:rPr>
              <a:t>DNA spotting usually uses multiple pins</a:t>
            </a:r>
          </a:p>
          <a:p>
            <a:pPr marL="342900" indent="-342900" algn="l" eaLnBrk="1" hangingPunct="1">
              <a:spcBef>
                <a:spcPct val="20000"/>
              </a:spcBef>
              <a:buFont typeface="Symbol" pitchFamily="1" charset="2"/>
              <a:buChar char="·"/>
            </a:pPr>
            <a:r>
              <a:rPr lang="en-US" sz="2200">
                <a:latin typeface="Times New Roman" pitchFamily="1" charset="0"/>
              </a:rPr>
              <a:t>DNA in microtiter plate</a:t>
            </a:r>
          </a:p>
          <a:p>
            <a:pPr marL="342900" indent="-342900" algn="l" eaLnBrk="1" hangingPunct="1">
              <a:spcBef>
                <a:spcPct val="20000"/>
              </a:spcBef>
              <a:buFont typeface="Symbol" pitchFamily="1" charset="2"/>
              <a:buChar char="·"/>
            </a:pPr>
            <a:r>
              <a:rPr lang="en-US" sz="2200">
                <a:latin typeface="Times New Roman" pitchFamily="1" charset="0"/>
              </a:rPr>
              <a:t>DNA usually PCR amplified</a:t>
            </a:r>
          </a:p>
        </p:txBody>
      </p:sp>
    </p:spTree>
    <p:extLst>
      <p:ext uri="{BB962C8B-B14F-4D97-AF65-F5344CB8AC3E}">
        <p14:creationId xmlns:p14="http://schemas.microsoft.com/office/powerpoint/2010/main" val="59169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ea typeface="ＭＳ Ｐゴシック" pitchFamily="1" charset="-128"/>
                <a:cs typeface="ＭＳ Ｐゴシック" pitchFamily="1" charset="-128"/>
              </a:rPr>
              <a:t>Affymetrix gene chip</a:t>
            </a:r>
          </a:p>
        </p:txBody>
      </p:sp>
      <p:pic>
        <p:nvPicPr>
          <p:cNvPr id="40963" name="Picture 3" descr="genechiparrayinhand"/>
          <p:cNvPicPr>
            <a:picLocks noChangeAspect="1" noChangeArrowheads="1"/>
          </p:cNvPicPr>
          <p:nvPr/>
        </p:nvPicPr>
        <p:blipFill>
          <a:blip r:embed="rId3"/>
          <a:srcRect/>
          <a:stretch>
            <a:fillRect/>
          </a:stretch>
        </p:blipFill>
        <p:spPr bwMode="auto">
          <a:xfrm>
            <a:off x="2701925" y="1887538"/>
            <a:ext cx="4003675" cy="4208462"/>
          </a:xfrm>
          <a:prstGeom prst="rect">
            <a:avLst/>
          </a:prstGeom>
          <a:noFill/>
          <a:ln w="9525">
            <a:noFill/>
            <a:miter lim="800000"/>
            <a:headEnd/>
            <a:tailEnd/>
          </a:ln>
        </p:spPr>
      </p:pic>
    </p:spTree>
    <p:extLst>
      <p:ext uri="{BB962C8B-B14F-4D97-AF65-F5344CB8AC3E}">
        <p14:creationId xmlns:p14="http://schemas.microsoft.com/office/powerpoint/2010/main" val="1425482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ea typeface="ＭＳ Ｐゴシック" pitchFamily="1" charset="-128"/>
                <a:cs typeface="ＭＳ Ｐゴシック" pitchFamily="1" charset="-128"/>
              </a:rPr>
              <a:t>Affymetrix system</a:t>
            </a:r>
          </a:p>
        </p:txBody>
      </p:sp>
      <p:pic>
        <p:nvPicPr>
          <p:cNvPr id="43011" name="Picture 3" descr="genechipsystem"/>
          <p:cNvPicPr>
            <a:picLocks noChangeAspect="1" noChangeArrowheads="1"/>
          </p:cNvPicPr>
          <p:nvPr/>
        </p:nvPicPr>
        <p:blipFill>
          <a:blip r:embed="rId3"/>
          <a:srcRect/>
          <a:stretch>
            <a:fillRect/>
          </a:stretch>
        </p:blipFill>
        <p:spPr bwMode="auto">
          <a:xfrm>
            <a:off x="0" y="1905000"/>
            <a:ext cx="9140825" cy="4473575"/>
          </a:xfrm>
          <a:prstGeom prst="rect">
            <a:avLst/>
          </a:prstGeom>
          <a:noFill/>
          <a:ln w="9525">
            <a:noFill/>
            <a:miter lim="800000"/>
            <a:headEnd/>
            <a:tailEnd/>
          </a:ln>
        </p:spPr>
      </p:pic>
    </p:spTree>
    <p:extLst>
      <p:ext uri="{BB962C8B-B14F-4D97-AF65-F5344CB8AC3E}">
        <p14:creationId xmlns:p14="http://schemas.microsoft.com/office/powerpoint/2010/main" val="227426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err="1">
                <a:solidFill>
                  <a:srgbClr val="D16349"/>
                </a:solidFill>
              </a:rPr>
              <a:t>Affymetrix</a:t>
            </a:r>
            <a:r>
              <a:rPr lang="en-US" dirty="0">
                <a:solidFill>
                  <a:srgbClr val="D16349"/>
                </a:solidFill>
              </a:rPr>
              <a:t> Array</a:t>
            </a:r>
          </a:p>
        </p:txBody>
      </p:sp>
      <p:pic>
        <p:nvPicPr>
          <p:cNvPr id="74755" name="Picture 6" descr="AffyArrays"/>
          <p:cNvPicPr>
            <a:picLocks noChangeAspect="1" noChangeArrowheads="1"/>
          </p:cNvPicPr>
          <p:nvPr/>
        </p:nvPicPr>
        <p:blipFill>
          <a:blip r:embed="rId3"/>
          <a:srcRect/>
          <a:stretch>
            <a:fillRect/>
          </a:stretch>
        </p:blipFill>
        <p:spPr bwMode="auto">
          <a:xfrm>
            <a:off x="1905000" y="2209800"/>
            <a:ext cx="4800600" cy="3636963"/>
          </a:xfrm>
          <a:prstGeom prst="rect">
            <a:avLst/>
          </a:prstGeom>
          <a:noFill/>
          <a:ln w="9525">
            <a:noFill/>
            <a:miter lim="800000"/>
            <a:headEnd/>
            <a:tailEnd/>
          </a:ln>
        </p:spPr>
      </p:pic>
    </p:spTree>
    <p:extLst>
      <p:ext uri="{BB962C8B-B14F-4D97-AF65-F5344CB8AC3E}">
        <p14:creationId xmlns:p14="http://schemas.microsoft.com/office/powerpoint/2010/main" val="2025810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Transcriptomics using RNA-seq</a:t>
            </a:r>
          </a:p>
        </p:txBody>
      </p:sp>
      <p:pic>
        <p:nvPicPr>
          <p:cNvPr id="86019" name="Content Placeholder 3" descr="Picture 7.png"/>
          <p:cNvPicPr>
            <a:picLocks noGrp="1" noChangeAspect="1"/>
          </p:cNvPicPr>
          <p:nvPr>
            <p:ph sz="quarter" idx="1"/>
          </p:nvPr>
        </p:nvPicPr>
        <p:blipFill>
          <a:blip r:embed="rId3"/>
          <a:srcRect l="-25364" r="-25364"/>
          <a:stretch>
            <a:fillRect/>
          </a:stretch>
        </p:blipFill>
        <p:spPr/>
      </p:pic>
      <p:pic>
        <p:nvPicPr>
          <p:cNvPr id="86020" name="Picture 4" descr="Picture 4.png"/>
          <p:cNvPicPr>
            <a:picLocks noChangeAspect="1"/>
          </p:cNvPicPr>
          <p:nvPr/>
        </p:nvPicPr>
        <p:blipFill>
          <a:blip r:embed="rId4"/>
          <a:srcRect/>
          <a:stretch>
            <a:fillRect/>
          </a:stretch>
        </p:blipFill>
        <p:spPr bwMode="auto">
          <a:xfrm>
            <a:off x="4467225" y="6527800"/>
            <a:ext cx="4676775" cy="330200"/>
          </a:xfrm>
          <a:prstGeom prst="rect">
            <a:avLst/>
          </a:prstGeom>
          <a:noFill/>
          <a:ln w="9525">
            <a:noFill/>
            <a:miter lim="800000"/>
            <a:headEnd/>
            <a:tailEnd/>
          </a:ln>
        </p:spPr>
      </p:pic>
      <p:pic>
        <p:nvPicPr>
          <p:cNvPr id="86021" name="Picture 5" descr="Picture 5.png"/>
          <p:cNvPicPr>
            <a:picLocks noChangeAspect="1"/>
          </p:cNvPicPr>
          <p:nvPr/>
        </p:nvPicPr>
        <p:blipFill>
          <a:blip r:embed="rId5"/>
          <a:srcRect/>
          <a:stretch>
            <a:fillRect/>
          </a:stretch>
        </p:blipFill>
        <p:spPr bwMode="auto">
          <a:xfrm>
            <a:off x="0" y="6537325"/>
            <a:ext cx="3470275" cy="320675"/>
          </a:xfrm>
          <a:prstGeom prst="rect">
            <a:avLst/>
          </a:prstGeom>
          <a:noFill/>
          <a:ln w="9525">
            <a:noFill/>
            <a:miter lim="800000"/>
            <a:headEnd/>
            <a:tailEnd/>
          </a:ln>
        </p:spPr>
      </p:pic>
    </p:spTree>
    <p:extLst>
      <p:ext uri="{BB962C8B-B14F-4D97-AF65-F5344CB8AC3E}">
        <p14:creationId xmlns:p14="http://schemas.microsoft.com/office/powerpoint/2010/main" val="1380380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a:xfrm>
            <a:off x="685800" y="0"/>
            <a:ext cx="7772400" cy="1143000"/>
          </a:xfrm>
        </p:spPr>
        <p:txBody>
          <a:bodyPr/>
          <a:lstStyle/>
          <a:p>
            <a:pPr eaLnBrk="1" hangingPunct="1">
              <a:lnSpc>
                <a:spcPct val="90000"/>
              </a:lnSpc>
              <a:defRPr/>
            </a:pPr>
            <a:r>
              <a:rPr lang="en-US" sz="3300">
                <a:effectLst>
                  <a:outerShdw blurRad="38100" dist="38100" dir="2700000" algn="tl">
                    <a:srgbClr val="DDDDDD"/>
                  </a:outerShdw>
                </a:effectLst>
              </a:rPr>
              <a:t>Gene expression can be assayed across many different conditions</a:t>
            </a:r>
            <a:endParaRPr lang="en-US" sz="1300">
              <a:effectLst>
                <a:outerShdw blurRad="38100" dist="38100" dir="2700000" algn="tl">
                  <a:srgbClr val="DDDDDD"/>
                </a:outerShdw>
              </a:effectLst>
            </a:endParaRPr>
          </a:p>
        </p:txBody>
      </p:sp>
      <p:grpSp>
        <p:nvGrpSpPr>
          <p:cNvPr id="2" name="Group 111"/>
          <p:cNvGrpSpPr>
            <a:grpSpLocks/>
          </p:cNvGrpSpPr>
          <p:nvPr/>
        </p:nvGrpSpPr>
        <p:grpSpPr bwMode="auto">
          <a:xfrm>
            <a:off x="6553200" y="2133600"/>
            <a:ext cx="762000" cy="2057400"/>
            <a:chOff x="4368" y="1488"/>
            <a:chExt cx="480" cy="1296"/>
          </a:xfrm>
        </p:grpSpPr>
        <p:sp>
          <p:nvSpPr>
            <p:cNvPr id="43103" name="Rectangle 4"/>
            <p:cNvSpPr>
              <a:spLocks noChangeArrowheads="1"/>
            </p:cNvSpPr>
            <p:nvPr/>
          </p:nvSpPr>
          <p:spPr bwMode="auto">
            <a:xfrm>
              <a:off x="4368" y="1488"/>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104" name="Rectangle 5"/>
            <p:cNvSpPr>
              <a:spLocks noChangeArrowheads="1"/>
            </p:cNvSpPr>
            <p:nvPr/>
          </p:nvSpPr>
          <p:spPr bwMode="auto">
            <a:xfrm>
              <a:off x="4368" y="163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105" name="Rectangle 6"/>
            <p:cNvSpPr>
              <a:spLocks noChangeArrowheads="1"/>
            </p:cNvSpPr>
            <p:nvPr/>
          </p:nvSpPr>
          <p:spPr bwMode="auto">
            <a:xfrm>
              <a:off x="4368"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106" name="Rectangle 7"/>
            <p:cNvSpPr>
              <a:spLocks noChangeArrowheads="1"/>
            </p:cNvSpPr>
            <p:nvPr/>
          </p:nvSpPr>
          <p:spPr bwMode="auto">
            <a:xfrm>
              <a:off x="4368" y="1920"/>
              <a:ext cx="144" cy="144"/>
            </a:xfrm>
            <a:prstGeom prst="rect">
              <a:avLst/>
            </a:prstGeom>
            <a:solidFill>
              <a:srgbClr val="660000"/>
            </a:solidFill>
            <a:ln w="9525">
              <a:noFill/>
              <a:miter lim="800000"/>
              <a:headEnd/>
              <a:tailEnd/>
            </a:ln>
          </p:spPr>
          <p:txBody>
            <a:bodyPr wrap="none" anchor="ctr">
              <a:prstTxWarp prst="textNoShape">
                <a:avLst/>
              </a:prstTxWarp>
            </a:bodyPr>
            <a:lstStyle/>
            <a:p>
              <a:endParaRPr lang="en-US"/>
            </a:p>
          </p:txBody>
        </p:sp>
        <p:sp>
          <p:nvSpPr>
            <p:cNvPr id="43107" name="Rectangle 8"/>
            <p:cNvSpPr>
              <a:spLocks noChangeArrowheads="1"/>
            </p:cNvSpPr>
            <p:nvPr/>
          </p:nvSpPr>
          <p:spPr bwMode="auto">
            <a:xfrm>
              <a:off x="4368" y="2064"/>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108" name="Rectangle 9"/>
            <p:cNvSpPr>
              <a:spLocks noChangeArrowheads="1"/>
            </p:cNvSpPr>
            <p:nvPr/>
          </p:nvSpPr>
          <p:spPr bwMode="auto">
            <a:xfrm>
              <a:off x="4368" y="220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109" name="Rectangle 10"/>
            <p:cNvSpPr>
              <a:spLocks noChangeArrowheads="1"/>
            </p:cNvSpPr>
            <p:nvPr/>
          </p:nvSpPr>
          <p:spPr bwMode="auto">
            <a:xfrm>
              <a:off x="4368"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110" name="Rectangle 11"/>
            <p:cNvSpPr>
              <a:spLocks noChangeArrowheads="1"/>
            </p:cNvSpPr>
            <p:nvPr/>
          </p:nvSpPr>
          <p:spPr bwMode="auto">
            <a:xfrm>
              <a:off x="4368" y="2496"/>
              <a:ext cx="144" cy="144"/>
            </a:xfrm>
            <a:prstGeom prst="rect">
              <a:avLst/>
            </a:prstGeom>
            <a:solidFill>
              <a:srgbClr val="00CC00"/>
            </a:solidFill>
            <a:ln w="9525">
              <a:noFill/>
              <a:miter lim="800000"/>
              <a:headEnd/>
              <a:tailEnd/>
            </a:ln>
          </p:spPr>
          <p:txBody>
            <a:bodyPr wrap="none" anchor="ctr">
              <a:prstTxWarp prst="textNoShape">
                <a:avLst/>
              </a:prstTxWarp>
            </a:bodyPr>
            <a:lstStyle/>
            <a:p>
              <a:endParaRPr lang="en-US"/>
            </a:p>
          </p:txBody>
        </p:sp>
        <p:sp>
          <p:nvSpPr>
            <p:cNvPr id="43111" name="Rectangle 12"/>
            <p:cNvSpPr>
              <a:spLocks noChangeArrowheads="1"/>
            </p:cNvSpPr>
            <p:nvPr/>
          </p:nvSpPr>
          <p:spPr bwMode="auto">
            <a:xfrm>
              <a:off x="4368" y="2640"/>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112" name="Text Box 13"/>
            <p:cNvSpPr txBox="1">
              <a:spLocks noChangeArrowheads="1"/>
            </p:cNvSpPr>
            <p:nvPr/>
          </p:nvSpPr>
          <p:spPr bwMode="auto">
            <a:xfrm>
              <a:off x="4512" y="148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8.0</a:t>
              </a:r>
            </a:p>
          </p:txBody>
        </p:sp>
        <p:sp>
          <p:nvSpPr>
            <p:cNvPr id="43113" name="Text Box 14"/>
            <p:cNvSpPr txBox="1">
              <a:spLocks noChangeArrowheads="1"/>
            </p:cNvSpPr>
            <p:nvPr/>
          </p:nvSpPr>
          <p:spPr bwMode="auto">
            <a:xfrm>
              <a:off x="4512" y="220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1.7</a:t>
              </a:r>
            </a:p>
          </p:txBody>
        </p:sp>
        <p:sp>
          <p:nvSpPr>
            <p:cNvPr id="43114" name="Text Box 15"/>
            <p:cNvSpPr txBox="1">
              <a:spLocks noChangeArrowheads="1"/>
            </p:cNvSpPr>
            <p:nvPr/>
          </p:nvSpPr>
          <p:spPr bwMode="auto">
            <a:xfrm>
              <a:off x="4512" y="177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2.8</a:t>
              </a:r>
            </a:p>
          </p:txBody>
        </p:sp>
        <p:sp>
          <p:nvSpPr>
            <p:cNvPr id="43115" name="Text Box 16"/>
            <p:cNvSpPr txBox="1">
              <a:spLocks noChangeArrowheads="1"/>
            </p:cNvSpPr>
            <p:nvPr/>
          </p:nvSpPr>
          <p:spPr bwMode="auto">
            <a:xfrm>
              <a:off x="4512" y="192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1.7</a:t>
              </a:r>
            </a:p>
          </p:txBody>
        </p:sp>
        <p:sp>
          <p:nvSpPr>
            <p:cNvPr id="43116" name="Text Box 17"/>
            <p:cNvSpPr txBox="1">
              <a:spLocks noChangeArrowheads="1"/>
            </p:cNvSpPr>
            <p:nvPr/>
          </p:nvSpPr>
          <p:spPr bwMode="auto">
            <a:xfrm>
              <a:off x="4512" y="2064"/>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1:1</a:t>
              </a:r>
            </a:p>
          </p:txBody>
        </p:sp>
        <p:sp>
          <p:nvSpPr>
            <p:cNvPr id="43117" name="Text Box 18"/>
            <p:cNvSpPr txBox="1">
              <a:spLocks noChangeArrowheads="1"/>
            </p:cNvSpPr>
            <p:nvPr/>
          </p:nvSpPr>
          <p:spPr bwMode="auto">
            <a:xfrm>
              <a:off x="4512" y="163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4.8</a:t>
              </a:r>
            </a:p>
          </p:txBody>
        </p:sp>
        <p:sp>
          <p:nvSpPr>
            <p:cNvPr id="43118" name="Text Box 19"/>
            <p:cNvSpPr txBox="1">
              <a:spLocks noChangeArrowheads="1"/>
            </p:cNvSpPr>
            <p:nvPr/>
          </p:nvSpPr>
          <p:spPr bwMode="auto">
            <a:xfrm>
              <a:off x="4512" y="235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2.8</a:t>
              </a:r>
            </a:p>
          </p:txBody>
        </p:sp>
        <p:sp>
          <p:nvSpPr>
            <p:cNvPr id="43119" name="Text Box 20"/>
            <p:cNvSpPr txBox="1">
              <a:spLocks noChangeArrowheads="1"/>
            </p:cNvSpPr>
            <p:nvPr/>
          </p:nvSpPr>
          <p:spPr bwMode="auto">
            <a:xfrm>
              <a:off x="4512" y="249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4.8</a:t>
              </a:r>
            </a:p>
          </p:txBody>
        </p:sp>
        <p:sp>
          <p:nvSpPr>
            <p:cNvPr id="43120" name="Text Box 21"/>
            <p:cNvSpPr txBox="1">
              <a:spLocks noChangeArrowheads="1"/>
            </p:cNvSpPr>
            <p:nvPr/>
          </p:nvSpPr>
          <p:spPr bwMode="auto">
            <a:xfrm>
              <a:off x="4512" y="264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&gt; 8.0</a:t>
              </a:r>
            </a:p>
          </p:txBody>
        </p:sp>
      </p:grpSp>
      <p:grpSp>
        <p:nvGrpSpPr>
          <p:cNvPr id="3" name="Group 110"/>
          <p:cNvGrpSpPr>
            <a:grpSpLocks/>
          </p:cNvGrpSpPr>
          <p:nvPr/>
        </p:nvGrpSpPr>
        <p:grpSpPr bwMode="auto">
          <a:xfrm>
            <a:off x="1524000" y="1600200"/>
            <a:ext cx="3810000" cy="2590800"/>
            <a:chOff x="1200" y="1440"/>
            <a:chExt cx="2400" cy="1632"/>
          </a:xfrm>
        </p:grpSpPr>
        <p:sp>
          <p:nvSpPr>
            <p:cNvPr id="43016" name="Rectangle 22"/>
            <p:cNvSpPr>
              <a:spLocks noChangeArrowheads="1"/>
            </p:cNvSpPr>
            <p:nvPr/>
          </p:nvSpPr>
          <p:spPr bwMode="auto">
            <a:xfrm>
              <a:off x="1920"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7" name="Rectangle 23"/>
            <p:cNvSpPr>
              <a:spLocks noChangeArrowheads="1"/>
            </p:cNvSpPr>
            <p:nvPr/>
          </p:nvSpPr>
          <p:spPr bwMode="auto">
            <a:xfrm>
              <a:off x="2064"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8" name="Rectangle 24"/>
            <p:cNvSpPr>
              <a:spLocks noChangeArrowheads="1"/>
            </p:cNvSpPr>
            <p:nvPr/>
          </p:nvSpPr>
          <p:spPr bwMode="auto">
            <a:xfrm>
              <a:off x="2640"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19" name="Rectangle 25"/>
            <p:cNvSpPr>
              <a:spLocks noChangeArrowheads="1"/>
            </p:cNvSpPr>
            <p:nvPr/>
          </p:nvSpPr>
          <p:spPr bwMode="auto">
            <a:xfrm>
              <a:off x="1920"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0" name="Rectangle 26"/>
            <p:cNvSpPr>
              <a:spLocks noChangeArrowheads="1"/>
            </p:cNvSpPr>
            <p:nvPr/>
          </p:nvSpPr>
          <p:spPr bwMode="auto">
            <a:xfrm>
              <a:off x="2496"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1" name="Rectangle 27"/>
            <p:cNvSpPr>
              <a:spLocks noChangeArrowheads="1"/>
            </p:cNvSpPr>
            <p:nvPr/>
          </p:nvSpPr>
          <p:spPr bwMode="auto">
            <a:xfrm>
              <a:off x="2640" y="2352"/>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2" name="Rectangle 28"/>
            <p:cNvSpPr>
              <a:spLocks noChangeArrowheads="1"/>
            </p:cNvSpPr>
            <p:nvPr/>
          </p:nvSpPr>
          <p:spPr bwMode="auto">
            <a:xfrm>
              <a:off x="3072" y="1776"/>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23" name="Rectangle 29"/>
            <p:cNvSpPr>
              <a:spLocks noChangeArrowheads="1"/>
            </p:cNvSpPr>
            <p:nvPr/>
          </p:nvSpPr>
          <p:spPr bwMode="auto">
            <a:xfrm>
              <a:off x="2064" y="1776"/>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4" name="Rectangle 30"/>
            <p:cNvSpPr>
              <a:spLocks noChangeArrowheads="1"/>
            </p:cNvSpPr>
            <p:nvPr/>
          </p:nvSpPr>
          <p:spPr bwMode="auto">
            <a:xfrm>
              <a:off x="1920" y="1968"/>
              <a:ext cx="144" cy="144"/>
            </a:xfrm>
            <a:prstGeom prst="rect">
              <a:avLst/>
            </a:prstGeom>
            <a:solidFill>
              <a:srgbClr val="C0C0C0"/>
            </a:solidFill>
            <a:ln w="9525">
              <a:noFill/>
              <a:miter lim="800000"/>
              <a:headEnd/>
              <a:tailEnd/>
            </a:ln>
          </p:spPr>
          <p:txBody>
            <a:bodyPr wrap="none" anchor="ctr">
              <a:prstTxWarp prst="textNoShape">
                <a:avLst/>
              </a:prstTxWarp>
            </a:bodyPr>
            <a:lstStyle/>
            <a:p>
              <a:endParaRPr lang="en-US"/>
            </a:p>
          </p:txBody>
        </p:sp>
        <p:sp>
          <p:nvSpPr>
            <p:cNvPr id="43025" name="Rectangle 31"/>
            <p:cNvSpPr>
              <a:spLocks noChangeArrowheads="1"/>
            </p:cNvSpPr>
            <p:nvPr/>
          </p:nvSpPr>
          <p:spPr bwMode="auto">
            <a:xfrm>
              <a:off x="2496"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6" name="Rectangle 32"/>
            <p:cNvSpPr>
              <a:spLocks noChangeArrowheads="1"/>
            </p:cNvSpPr>
            <p:nvPr/>
          </p:nvSpPr>
          <p:spPr bwMode="auto">
            <a:xfrm>
              <a:off x="3072" y="196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7" name="Rectangle 33"/>
            <p:cNvSpPr>
              <a:spLocks noChangeArrowheads="1"/>
            </p:cNvSpPr>
            <p:nvPr/>
          </p:nvSpPr>
          <p:spPr bwMode="auto">
            <a:xfrm>
              <a:off x="2208"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8" name="Rectangle 34"/>
            <p:cNvSpPr>
              <a:spLocks noChangeArrowheads="1"/>
            </p:cNvSpPr>
            <p:nvPr/>
          </p:nvSpPr>
          <p:spPr bwMode="auto">
            <a:xfrm>
              <a:off x="2928" y="2352"/>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29" name="Rectangle 35"/>
            <p:cNvSpPr>
              <a:spLocks noChangeArrowheads="1"/>
            </p:cNvSpPr>
            <p:nvPr/>
          </p:nvSpPr>
          <p:spPr bwMode="auto">
            <a:xfrm>
              <a:off x="1776"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0" name="Rectangle 36"/>
            <p:cNvSpPr>
              <a:spLocks noChangeArrowheads="1"/>
            </p:cNvSpPr>
            <p:nvPr/>
          </p:nvSpPr>
          <p:spPr bwMode="auto">
            <a:xfrm>
              <a:off x="2928" y="2160"/>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1" name="Rectangle 37"/>
            <p:cNvSpPr>
              <a:spLocks noChangeArrowheads="1"/>
            </p:cNvSpPr>
            <p:nvPr/>
          </p:nvSpPr>
          <p:spPr bwMode="auto">
            <a:xfrm>
              <a:off x="1776" y="2352"/>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2" name="Rectangle 38"/>
            <p:cNvSpPr>
              <a:spLocks noChangeArrowheads="1"/>
            </p:cNvSpPr>
            <p:nvPr/>
          </p:nvSpPr>
          <p:spPr bwMode="auto">
            <a:xfrm>
              <a:off x="2496"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33" name="Rectangle 39"/>
            <p:cNvSpPr>
              <a:spLocks noChangeArrowheads="1"/>
            </p:cNvSpPr>
            <p:nvPr/>
          </p:nvSpPr>
          <p:spPr bwMode="auto">
            <a:xfrm>
              <a:off x="2064"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4" name="Rectangle 40"/>
            <p:cNvSpPr>
              <a:spLocks noChangeArrowheads="1"/>
            </p:cNvSpPr>
            <p:nvPr/>
          </p:nvSpPr>
          <p:spPr bwMode="auto">
            <a:xfrm>
              <a:off x="1776" y="196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5" name="Rectangle 41"/>
            <p:cNvSpPr>
              <a:spLocks noChangeArrowheads="1"/>
            </p:cNvSpPr>
            <p:nvPr/>
          </p:nvSpPr>
          <p:spPr bwMode="auto">
            <a:xfrm>
              <a:off x="2928" y="196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6" name="Rectangle 42"/>
            <p:cNvSpPr>
              <a:spLocks noChangeArrowheads="1"/>
            </p:cNvSpPr>
            <p:nvPr/>
          </p:nvSpPr>
          <p:spPr bwMode="auto">
            <a:xfrm>
              <a:off x="2352" y="2352"/>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37" name="Rectangle 43"/>
            <p:cNvSpPr>
              <a:spLocks noChangeArrowheads="1"/>
            </p:cNvSpPr>
            <p:nvPr/>
          </p:nvSpPr>
          <p:spPr bwMode="auto">
            <a:xfrm>
              <a:off x="2208" y="1776"/>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8" name="Rectangle 44"/>
            <p:cNvSpPr>
              <a:spLocks noChangeArrowheads="1"/>
            </p:cNvSpPr>
            <p:nvPr/>
          </p:nvSpPr>
          <p:spPr bwMode="auto">
            <a:xfrm>
              <a:off x="1920"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39" name="Rectangle 45"/>
            <p:cNvSpPr>
              <a:spLocks noChangeArrowheads="1"/>
            </p:cNvSpPr>
            <p:nvPr/>
          </p:nvSpPr>
          <p:spPr bwMode="auto">
            <a:xfrm>
              <a:off x="2784"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0" name="Rectangle 46"/>
            <p:cNvSpPr>
              <a:spLocks noChangeArrowheads="1"/>
            </p:cNvSpPr>
            <p:nvPr/>
          </p:nvSpPr>
          <p:spPr bwMode="auto">
            <a:xfrm>
              <a:off x="1776"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1" name="Rectangle 47"/>
            <p:cNvSpPr>
              <a:spLocks noChangeArrowheads="1"/>
            </p:cNvSpPr>
            <p:nvPr/>
          </p:nvSpPr>
          <p:spPr bwMode="auto">
            <a:xfrm>
              <a:off x="2640"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2" name="Rectangle 48"/>
            <p:cNvSpPr>
              <a:spLocks noChangeArrowheads="1"/>
            </p:cNvSpPr>
            <p:nvPr/>
          </p:nvSpPr>
          <p:spPr bwMode="auto">
            <a:xfrm>
              <a:off x="2064" y="2352"/>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3" name="Rectangle 49"/>
            <p:cNvSpPr>
              <a:spLocks noChangeArrowheads="1"/>
            </p:cNvSpPr>
            <p:nvPr/>
          </p:nvSpPr>
          <p:spPr bwMode="auto">
            <a:xfrm>
              <a:off x="2352" y="1776"/>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4" name="Rectangle 50"/>
            <p:cNvSpPr>
              <a:spLocks noChangeArrowheads="1"/>
            </p:cNvSpPr>
            <p:nvPr/>
          </p:nvSpPr>
          <p:spPr bwMode="auto">
            <a:xfrm>
              <a:off x="2352" y="196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5" name="Rectangle 51"/>
            <p:cNvSpPr>
              <a:spLocks noChangeArrowheads="1"/>
            </p:cNvSpPr>
            <p:nvPr/>
          </p:nvSpPr>
          <p:spPr bwMode="auto">
            <a:xfrm>
              <a:off x="2208" y="2160"/>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6" name="Rectangle 52"/>
            <p:cNvSpPr>
              <a:spLocks noChangeArrowheads="1"/>
            </p:cNvSpPr>
            <p:nvPr/>
          </p:nvSpPr>
          <p:spPr bwMode="auto">
            <a:xfrm>
              <a:off x="2784" y="196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47" name="Rectangle 53"/>
            <p:cNvSpPr>
              <a:spLocks noChangeArrowheads="1"/>
            </p:cNvSpPr>
            <p:nvPr/>
          </p:nvSpPr>
          <p:spPr bwMode="auto">
            <a:xfrm>
              <a:off x="2640" y="1776"/>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48" name="Rectangle 54"/>
            <p:cNvSpPr>
              <a:spLocks noChangeArrowheads="1"/>
            </p:cNvSpPr>
            <p:nvPr/>
          </p:nvSpPr>
          <p:spPr bwMode="auto">
            <a:xfrm>
              <a:off x="2352"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49" name="Rectangle 55"/>
            <p:cNvSpPr>
              <a:spLocks noChangeArrowheads="1"/>
            </p:cNvSpPr>
            <p:nvPr/>
          </p:nvSpPr>
          <p:spPr bwMode="auto">
            <a:xfrm>
              <a:off x="3072" y="2160"/>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50" name="Rectangle 56"/>
            <p:cNvSpPr>
              <a:spLocks noChangeArrowheads="1"/>
            </p:cNvSpPr>
            <p:nvPr/>
          </p:nvSpPr>
          <p:spPr bwMode="auto">
            <a:xfrm>
              <a:off x="3072" y="2352"/>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051" name="Rectangle 57"/>
            <p:cNvSpPr>
              <a:spLocks noChangeArrowheads="1"/>
            </p:cNvSpPr>
            <p:nvPr/>
          </p:nvSpPr>
          <p:spPr bwMode="auto">
            <a:xfrm>
              <a:off x="2784" y="2160"/>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52" name="Rectangle 58"/>
            <p:cNvSpPr>
              <a:spLocks noChangeArrowheads="1"/>
            </p:cNvSpPr>
            <p:nvPr/>
          </p:nvSpPr>
          <p:spPr bwMode="auto">
            <a:xfrm>
              <a:off x="2208" y="196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53" name="Rectangle 59"/>
            <p:cNvSpPr>
              <a:spLocks noChangeArrowheads="1"/>
            </p:cNvSpPr>
            <p:nvPr/>
          </p:nvSpPr>
          <p:spPr bwMode="auto">
            <a:xfrm>
              <a:off x="2784" y="1776"/>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54" name="Rectangle 60"/>
            <p:cNvSpPr>
              <a:spLocks noChangeArrowheads="1"/>
            </p:cNvSpPr>
            <p:nvPr/>
          </p:nvSpPr>
          <p:spPr bwMode="auto">
            <a:xfrm>
              <a:off x="2496" y="1968"/>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5" name="Rectangle 61"/>
            <p:cNvSpPr>
              <a:spLocks noChangeArrowheads="1"/>
            </p:cNvSpPr>
            <p:nvPr/>
          </p:nvSpPr>
          <p:spPr bwMode="auto">
            <a:xfrm>
              <a:off x="2064" y="1776"/>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6" name="Rectangle 62"/>
            <p:cNvSpPr>
              <a:spLocks noChangeArrowheads="1"/>
            </p:cNvSpPr>
            <p:nvPr/>
          </p:nvSpPr>
          <p:spPr bwMode="auto">
            <a:xfrm>
              <a:off x="2928" y="1776"/>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7" name="Rectangle 63"/>
            <p:cNvSpPr>
              <a:spLocks noChangeArrowheads="1"/>
            </p:cNvSpPr>
            <p:nvPr/>
          </p:nvSpPr>
          <p:spPr bwMode="auto">
            <a:xfrm>
              <a:off x="1920"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8" name="Rectangle 64"/>
            <p:cNvSpPr>
              <a:spLocks noChangeArrowheads="1"/>
            </p:cNvSpPr>
            <p:nvPr/>
          </p:nvSpPr>
          <p:spPr bwMode="auto">
            <a:xfrm>
              <a:off x="2064"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59" name="Rectangle 65"/>
            <p:cNvSpPr>
              <a:spLocks noChangeArrowheads="1"/>
            </p:cNvSpPr>
            <p:nvPr/>
          </p:nvSpPr>
          <p:spPr bwMode="auto">
            <a:xfrm>
              <a:off x="2352" y="2160"/>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60" name="Text Box 66"/>
            <p:cNvSpPr txBox="1">
              <a:spLocks noChangeArrowheads="1"/>
            </p:cNvSpPr>
            <p:nvPr/>
          </p:nvSpPr>
          <p:spPr bwMode="auto">
            <a:xfrm>
              <a:off x="1200" y="1776"/>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1</a:t>
              </a:r>
            </a:p>
          </p:txBody>
        </p:sp>
        <p:sp>
          <p:nvSpPr>
            <p:cNvPr id="43061" name="Text Box 67"/>
            <p:cNvSpPr txBox="1">
              <a:spLocks noChangeArrowheads="1"/>
            </p:cNvSpPr>
            <p:nvPr/>
          </p:nvSpPr>
          <p:spPr bwMode="auto">
            <a:xfrm>
              <a:off x="1200" y="196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2</a:t>
              </a:r>
            </a:p>
          </p:txBody>
        </p:sp>
        <p:sp>
          <p:nvSpPr>
            <p:cNvPr id="43062" name="Text Box 68"/>
            <p:cNvSpPr txBox="1">
              <a:spLocks noChangeArrowheads="1"/>
            </p:cNvSpPr>
            <p:nvPr/>
          </p:nvSpPr>
          <p:spPr bwMode="auto">
            <a:xfrm>
              <a:off x="1200" y="2160"/>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3</a:t>
              </a:r>
            </a:p>
          </p:txBody>
        </p:sp>
        <p:sp>
          <p:nvSpPr>
            <p:cNvPr id="43063" name="Text Box 69"/>
            <p:cNvSpPr txBox="1">
              <a:spLocks noChangeArrowheads="1"/>
            </p:cNvSpPr>
            <p:nvPr/>
          </p:nvSpPr>
          <p:spPr bwMode="auto">
            <a:xfrm>
              <a:off x="1200" y="2352"/>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4</a:t>
              </a:r>
            </a:p>
          </p:txBody>
        </p:sp>
        <p:sp>
          <p:nvSpPr>
            <p:cNvPr id="43064" name="Text Box 70"/>
            <p:cNvSpPr txBox="1">
              <a:spLocks noChangeArrowheads="1"/>
            </p:cNvSpPr>
            <p:nvPr/>
          </p:nvSpPr>
          <p:spPr bwMode="auto">
            <a:xfrm rot="-2700000">
              <a:off x="1728"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1</a:t>
              </a:r>
            </a:p>
          </p:txBody>
        </p:sp>
        <p:sp>
          <p:nvSpPr>
            <p:cNvPr id="43065" name="Text Box 71"/>
            <p:cNvSpPr txBox="1">
              <a:spLocks noChangeArrowheads="1"/>
            </p:cNvSpPr>
            <p:nvPr/>
          </p:nvSpPr>
          <p:spPr bwMode="auto">
            <a:xfrm rot="-2700000">
              <a:off x="1872"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2</a:t>
              </a:r>
            </a:p>
          </p:txBody>
        </p:sp>
        <p:sp>
          <p:nvSpPr>
            <p:cNvPr id="43066" name="Text Box 72"/>
            <p:cNvSpPr txBox="1">
              <a:spLocks noChangeArrowheads="1"/>
            </p:cNvSpPr>
            <p:nvPr/>
          </p:nvSpPr>
          <p:spPr bwMode="auto">
            <a:xfrm rot="-2700000">
              <a:off x="2448"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6</a:t>
              </a:r>
            </a:p>
          </p:txBody>
        </p:sp>
        <p:sp>
          <p:nvSpPr>
            <p:cNvPr id="43067" name="Text Box 73"/>
            <p:cNvSpPr txBox="1">
              <a:spLocks noChangeArrowheads="1"/>
            </p:cNvSpPr>
            <p:nvPr/>
          </p:nvSpPr>
          <p:spPr bwMode="auto">
            <a:xfrm rot="-2700000">
              <a:off x="2160"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4</a:t>
              </a:r>
            </a:p>
          </p:txBody>
        </p:sp>
        <p:sp>
          <p:nvSpPr>
            <p:cNvPr id="43068" name="Text Box 74"/>
            <p:cNvSpPr txBox="1">
              <a:spLocks noChangeArrowheads="1"/>
            </p:cNvSpPr>
            <p:nvPr/>
          </p:nvSpPr>
          <p:spPr bwMode="auto">
            <a:xfrm rot="-2700000">
              <a:off x="2304"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5</a:t>
              </a:r>
            </a:p>
          </p:txBody>
        </p:sp>
        <p:sp>
          <p:nvSpPr>
            <p:cNvPr id="43069" name="Text Box 75"/>
            <p:cNvSpPr txBox="1">
              <a:spLocks noChangeArrowheads="1"/>
            </p:cNvSpPr>
            <p:nvPr/>
          </p:nvSpPr>
          <p:spPr bwMode="auto">
            <a:xfrm rot="-2700000">
              <a:off x="2016"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3</a:t>
              </a:r>
            </a:p>
          </p:txBody>
        </p:sp>
        <p:sp>
          <p:nvSpPr>
            <p:cNvPr id="43070" name="Text Box 76"/>
            <p:cNvSpPr txBox="1">
              <a:spLocks noChangeArrowheads="1"/>
            </p:cNvSpPr>
            <p:nvPr/>
          </p:nvSpPr>
          <p:spPr bwMode="auto">
            <a:xfrm rot="-2700000">
              <a:off x="2592"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7</a:t>
              </a:r>
            </a:p>
          </p:txBody>
        </p:sp>
        <p:sp>
          <p:nvSpPr>
            <p:cNvPr id="43071" name="Text Box 77"/>
            <p:cNvSpPr txBox="1">
              <a:spLocks noChangeArrowheads="1"/>
            </p:cNvSpPr>
            <p:nvPr/>
          </p:nvSpPr>
          <p:spPr bwMode="auto">
            <a:xfrm rot="-2700000">
              <a:off x="2736"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8</a:t>
              </a:r>
            </a:p>
          </p:txBody>
        </p:sp>
        <p:sp>
          <p:nvSpPr>
            <p:cNvPr id="43072" name="Text Box 78"/>
            <p:cNvSpPr txBox="1">
              <a:spLocks noChangeArrowheads="1"/>
            </p:cNvSpPr>
            <p:nvPr/>
          </p:nvSpPr>
          <p:spPr bwMode="auto">
            <a:xfrm rot="-2700000">
              <a:off x="2880"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9</a:t>
              </a:r>
            </a:p>
          </p:txBody>
        </p:sp>
        <p:sp>
          <p:nvSpPr>
            <p:cNvPr id="43073" name="Text Box 79"/>
            <p:cNvSpPr txBox="1">
              <a:spLocks noChangeArrowheads="1"/>
            </p:cNvSpPr>
            <p:nvPr/>
          </p:nvSpPr>
          <p:spPr bwMode="auto">
            <a:xfrm rot="-2700000">
              <a:off x="3024" y="1440"/>
              <a:ext cx="57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Experiment 10</a:t>
              </a:r>
            </a:p>
          </p:txBody>
        </p:sp>
        <p:sp>
          <p:nvSpPr>
            <p:cNvPr id="43074" name="Rectangle 80"/>
            <p:cNvSpPr>
              <a:spLocks noChangeArrowheads="1"/>
            </p:cNvSpPr>
            <p:nvPr/>
          </p:nvSpPr>
          <p:spPr bwMode="auto">
            <a:xfrm>
              <a:off x="2064"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75" name="Rectangle 81"/>
            <p:cNvSpPr>
              <a:spLocks noChangeArrowheads="1"/>
            </p:cNvSpPr>
            <p:nvPr/>
          </p:nvSpPr>
          <p:spPr bwMode="auto">
            <a:xfrm>
              <a:off x="2640"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76" name="Rectangle 82"/>
            <p:cNvSpPr>
              <a:spLocks noChangeArrowheads="1"/>
            </p:cNvSpPr>
            <p:nvPr/>
          </p:nvSpPr>
          <p:spPr bwMode="auto">
            <a:xfrm>
              <a:off x="1920"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77" name="Rectangle 83"/>
            <p:cNvSpPr>
              <a:spLocks noChangeArrowheads="1"/>
            </p:cNvSpPr>
            <p:nvPr/>
          </p:nvSpPr>
          <p:spPr bwMode="auto">
            <a:xfrm>
              <a:off x="3072"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78" name="Rectangle 84"/>
            <p:cNvSpPr>
              <a:spLocks noChangeArrowheads="1"/>
            </p:cNvSpPr>
            <p:nvPr/>
          </p:nvSpPr>
          <p:spPr bwMode="auto">
            <a:xfrm>
              <a:off x="1776"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79" name="Rectangle 85"/>
            <p:cNvSpPr>
              <a:spLocks noChangeArrowheads="1"/>
            </p:cNvSpPr>
            <p:nvPr/>
          </p:nvSpPr>
          <p:spPr bwMode="auto">
            <a:xfrm>
              <a:off x="2928"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80" name="Rectangle 86"/>
            <p:cNvSpPr>
              <a:spLocks noChangeArrowheads="1"/>
            </p:cNvSpPr>
            <p:nvPr/>
          </p:nvSpPr>
          <p:spPr bwMode="auto">
            <a:xfrm>
              <a:off x="2352" y="2544"/>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81" name="Rectangle 87"/>
            <p:cNvSpPr>
              <a:spLocks noChangeArrowheads="1"/>
            </p:cNvSpPr>
            <p:nvPr/>
          </p:nvSpPr>
          <p:spPr bwMode="auto">
            <a:xfrm>
              <a:off x="2784" y="2544"/>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82" name="Rectangle 88"/>
            <p:cNvSpPr>
              <a:spLocks noChangeArrowheads="1"/>
            </p:cNvSpPr>
            <p:nvPr/>
          </p:nvSpPr>
          <p:spPr bwMode="auto">
            <a:xfrm>
              <a:off x="2208"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83" name="Rectangle 89"/>
            <p:cNvSpPr>
              <a:spLocks noChangeArrowheads="1"/>
            </p:cNvSpPr>
            <p:nvPr/>
          </p:nvSpPr>
          <p:spPr bwMode="auto">
            <a:xfrm>
              <a:off x="2496" y="2544"/>
              <a:ext cx="144" cy="144"/>
            </a:xfrm>
            <a:prstGeom prst="rect">
              <a:avLst/>
            </a:prstGeom>
            <a:solidFill>
              <a:schemeClr val="bg2"/>
            </a:solidFill>
            <a:ln w="9525">
              <a:noFill/>
              <a:miter lim="800000"/>
              <a:headEnd/>
              <a:tailEnd/>
            </a:ln>
          </p:spPr>
          <p:txBody>
            <a:bodyPr wrap="none" anchor="ctr">
              <a:prstTxWarp prst="textNoShape">
                <a:avLst/>
              </a:prstTxWarp>
            </a:bodyPr>
            <a:lstStyle/>
            <a:p>
              <a:endParaRPr lang="en-US"/>
            </a:p>
          </p:txBody>
        </p:sp>
        <p:sp>
          <p:nvSpPr>
            <p:cNvPr id="43084" name="Text Box 90"/>
            <p:cNvSpPr txBox="1">
              <a:spLocks noChangeArrowheads="1"/>
            </p:cNvSpPr>
            <p:nvPr/>
          </p:nvSpPr>
          <p:spPr bwMode="auto">
            <a:xfrm>
              <a:off x="1200" y="2544"/>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5</a:t>
              </a:r>
            </a:p>
          </p:txBody>
        </p:sp>
        <p:sp>
          <p:nvSpPr>
            <p:cNvPr id="43085" name="Rectangle 91"/>
            <p:cNvSpPr>
              <a:spLocks noChangeArrowheads="1"/>
            </p:cNvSpPr>
            <p:nvPr/>
          </p:nvSpPr>
          <p:spPr bwMode="auto">
            <a:xfrm>
              <a:off x="2064" y="2544"/>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86" name="Rectangle 92"/>
            <p:cNvSpPr>
              <a:spLocks noChangeArrowheads="1"/>
            </p:cNvSpPr>
            <p:nvPr/>
          </p:nvSpPr>
          <p:spPr bwMode="auto">
            <a:xfrm>
              <a:off x="2064" y="2544"/>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87" name="Rectangle 93"/>
            <p:cNvSpPr>
              <a:spLocks noChangeArrowheads="1"/>
            </p:cNvSpPr>
            <p:nvPr/>
          </p:nvSpPr>
          <p:spPr bwMode="auto">
            <a:xfrm>
              <a:off x="2784" y="2544"/>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88" name="Rectangle 94"/>
            <p:cNvSpPr>
              <a:spLocks noChangeArrowheads="1"/>
            </p:cNvSpPr>
            <p:nvPr/>
          </p:nvSpPr>
          <p:spPr bwMode="auto">
            <a:xfrm>
              <a:off x="1776" y="2160"/>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89" name="Rectangle 95"/>
            <p:cNvSpPr>
              <a:spLocks noChangeArrowheads="1"/>
            </p:cNvSpPr>
            <p:nvPr/>
          </p:nvSpPr>
          <p:spPr bwMode="auto">
            <a:xfrm>
              <a:off x="2928" y="1776"/>
              <a:ext cx="144" cy="144"/>
            </a:xfrm>
            <a:prstGeom prst="rect">
              <a:avLst/>
            </a:prstGeom>
            <a:solidFill>
              <a:srgbClr val="FF0000"/>
            </a:solidFill>
            <a:ln w="9525">
              <a:noFill/>
              <a:miter lim="800000"/>
              <a:headEnd/>
              <a:tailEnd/>
            </a:ln>
          </p:spPr>
          <p:txBody>
            <a:bodyPr wrap="none" anchor="ctr">
              <a:prstTxWarp prst="textNoShape">
                <a:avLst/>
              </a:prstTxWarp>
            </a:bodyPr>
            <a:lstStyle/>
            <a:p>
              <a:endParaRPr lang="en-US"/>
            </a:p>
          </p:txBody>
        </p:sp>
        <p:sp>
          <p:nvSpPr>
            <p:cNvPr id="43090" name="Rectangle 96"/>
            <p:cNvSpPr>
              <a:spLocks noChangeArrowheads="1"/>
            </p:cNvSpPr>
            <p:nvPr/>
          </p:nvSpPr>
          <p:spPr bwMode="auto">
            <a:xfrm>
              <a:off x="2640" y="292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91" name="Rectangle 97"/>
            <p:cNvSpPr>
              <a:spLocks noChangeArrowheads="1"/>
            </p:cNvSpPr>
            <p:nvPr/>
          </p:nvSpPr>
          <p:spPr bwMode="auto">
            <a:xfrm>
              <a:off x="1920" y="292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92" name="Rectangle 98"/>
            <p:cNvSpPr>
              <a:spLocks noChangeArrowheads="1"/>
            </p:cNvSpPr>
            <p:nvPr/>
          </p:nvSpPr>
          <p:spPr bwMode="auto">
            <a:xfrm>
              <a:off x="3072" y="2928"/>
              <a:ext cx="144" cy="144"/>
            </a:xfrm>
            <a:prstGeom prst="rect">
              <a:avLst/>
            </a:prstGeom>
            <a:solidFill>
              <a:srgbClr val="CC0000"/>
            </a:solidFill>
            <a:ln w="9525">
              <a:noFill/>
              <a:miter lim="800000"/>
              <a:headEnd/>
              <a:tailEnd/>
            </a:ln>
          </p:spPr>
          <p:txBody>
            <a:bodyPr wrap="none" anchor="ctr">
              <a:prstTxWarp prst="textNoShape">
                <a:avLst/>
              </a:prstTxWarp>
            </a:bodyPr>
            <a:lstStyle/>
            <a:p>
              <a:endParaRPr lang="en-US"/>
            </a:p>
          </p:txBody>
        </p:sp>
        <p:sp>
          <p:nvSpPr>
            <p:cNvPr id="43093" name="Rectangle 99"/>
            <p:cNvSpPr>
              <a:spLocks noChangeArrowheads="1"/>
            </p:cNvSpPr>
            <p:nvPr/>
          </p:nvSpPr>
          <p:spPr bwMode="auto">
            <a:xfrm>
              <a:off x="1776" y="292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94" name="Rectangle 100"/>
            <p:cNvSpPr>
              <a:spLocks noChangeArrowheads="1"/>
            </p:cNvSpPr>
            <p:nvPr/>
          </p:nvSpPr>
          <p:spPr bwMode="auto">
            <a:xfrm>
              <a:off x="2928" y="2928"/>
              <a:ext cx="144" cy="144"/>
            </a:xfrm>
            <a:prstGeom prst="rect">
              <a:avLst/>
            </a:prstGeom>
            <a:solidFill>
              <a:srgbClr val="006600"/>
            </a:solidFill>
            <a:ln w="9525">
              <a:noFill/>
              <a:miter lim="800000"/>
              <a:headEnd/>
              <a:tailEnd/>
            </a:ln>
          </p:spPr>
          <p:txBody>
            <a:bodyPr wrap="none" anchor="ctr">
              <a:prstTxWarp prst="textNoShape">
                <a:avLst/>
              </a:prstTxWarp>
            </a:bodyPr>
            <a:lstStyle/>
            <a:p>
              <a:endParaRPr lang="en-US"/>
            </a:p>
          </p:txBody>
        </p:sp>
        <p:sp>
          <p:nvSpPr>
            <p:cNvPr id="43095" name="Rectangle 101"/>
            <p:cNvSpPr>
              <a:spLocks noChangeArrowheads="1"/>
            </p:cNvSpPr>
            <p:nvPr/>
          </p:nvSpPr>
          <p:spPr bwMode="auto">
            <a:xfrm>
              <a:off x="2352" y="292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96" name="Rectangle 102"/>
            <p:cNvSpPr>
              <a:spLocks noChangeArrowheads="1"/>
            </p:cNvSpPr>
            <p:nvPr/>
          </p:nvSpPr>
          <p:spPr bwMode="auto">
            <a:xfrm>
              <a:off x="2784" y="2928"/>
              <a:ext cx="144" cy="144"/>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43097" name="Rectangle 103"/>
            <p:cNvSpPr>
              <a:spLocks noChangeArrowheads="1"/>
            </p:cNvSpPr>
            <p:nvPr/>
          </p:nvSpPr>
          <p:spPr bwMode="auto">
            <a:xfrm>
              <a:off x="2208" y="2928"/>
              <a:ext cx="144" cy="144"/>
            </a:xfrm>
            <a:prstGeom prst="rect">
              <a:avLst/>
            </a:prstGeom>
            <a:solidFill>
              <a:srgbClr val="990000"/>
            </a:solidFill>
            <a:ln w="9525">
              <a:noFill/>
              <a:miter lim="800000"/>
              <a:headEnd/>
              <a:tailEnd/>
            </a:ln>
          </p:spPr>
          <p:txBody>
            <a:bodyPr wrap="none" anchor="ctr">
              <a:prstTxWarp prst="textNoShape">
                <a:avLst/>
              </a:prstTxWarp>
            </a:bodyPr>
            <a:lstStyle/>
            <a:p>
              <a:endParaRPr lang="en-US"/>
            </a:p>
          </p:txBody>
        </p:sp>
        <p:sp>
          <p:nvSpPr>
            <p:cNvPr id="43098" name="Rectangle 104"/>
            <p:cNvSpPr>
              <a:spLocks noChangeArrowheads="1"/>
            </p:cNvSpPr>
            <p:nvPr/>
          </p:nvSpPr>
          <p:spPr bwMode="auto">
            <a:xfrm>
              <a:off x="2496" y="2928"/>
              <a:ext cx="144" cy="144"/>
            </a:xfrm>
            <a:prstGeom prst="rect">
              <a:avLst/>
            </a:prstGeom>
            <a:solidFill>
              <a:srgbClr val="C0C0C0"/>
            </a:solidFill>
            <a:ln w="9525">
              <a:noFill/>
              <a:miter lim="800000"/>
              <a:headEnd/>
              <a:tailEnd/>
            </a:ln>
          </p:spPr>
          <p:txBody>
            <a:bodyPr wrap="none" anchor="ctr">
              <a:prstTxWarp prst="textNoShape">
                <a:avLst/>
              </a:prstTxWarp>
            </a:bodyPr>
            <a:lstStyle/>
            <a:p>
              <a:endParaRPr lang="en-US"/>
            </a:p>
          </p:txBody>
        </p:sp>
        <p:sp>
          <p:nvSpPr>
            <p:cNvPr id="43099" name="Text Box 105"/>
            <p:cNvSpPr txBox="1">
              <a:spLocks noChangeArrowheads="1"/>
            </p:cNvSpPr>
            <p:nvPr/>
          </p:nvSpPr>
          <p:spPr bwMode="auto">
            <a:xfrm>
              <a:off x="1200" y="2928"/>
              <a:ext cx="336" cy="144"/>
            </a:xfrm>
            <a:prstGeom prst="rect">
              <a:avLst/>
            </a:prstGeom>
            <a:noFill/>
            <a:ln w="9525">
              <a:noFill/>
              <a:miter lim="800000"/>
              <a:headEnd/>
              <a:tailEnd/>
            </a:ln>
          </p:spPr>
          <p:txBody>
            <a:bodyPr lIns="0" tIns="0" rIns="0" bIns="0" anchor="ctr">
              <a:prstTxWarp prst="textNoShape">
                <a:avLst/>
              </a:prstTxWarp>
            </a:bodyPr>
            <a:lstStyle/>
            <a:p>
              <a:pPr algn="ctr" eaLnBrk="1" hangingPunct="1"/>
              <a:r>
                <a:rPr lang="en-US" sz="1000" b="1">
                  <a:latin typeface="Arial" pitchFamily="1" charset="0"/>
                </a:rPr>
                <a:t>Gene 10,000</a:t>
              </a:r>
            </a:p>
          </p:txBody>
        </p:sp>
        <p:sp>
          <p:nvSpPr>
            <p:cNvPr id="43100" name="Rectangle 106"/>
            <p:cNvSpPr>
              <a:spLocks noChangeArrowheads="1"/>
            </p:cNvSpPr>
            <p:nvPr/>
          </p:nvSpPr>
          <p:spPr bwMode="auto">
            <a:xfrm>
              <a:off x="2064" y="2928"/>
              <a:ext cx="144" cy="144"/>
            </a:xfrm>
            <a:prstGeom prst="rect">
              <a:avLst/>
            </a:prstGeom>
            <a:solidFill>
              <a:srgbClr val="009900"/>
            </a:solidFill>
            <a:ln w="9525">
              <a:noFill/>
              <a:miter lim="800000"/>
              <a:headEnd/>
              <a:tailEnd/>
            </a:ln>
          </p:spPr>
          <p:txBody>
            <a:bodyPr wrap="none" anchor="ctr">
              <a:prstTxWarp prst="textNoShape">
                <a:avLst/>
              </a:prstTxWarp>
            </a:bodyPr>
            <a:lstStyle/>
            <a:p>
              <a:endParaRPr lang="en-US"/>
            </a:p>
          </p:txBody>
        </p:sp>
        <p:sp>
          <p:nvSpPr>
            <p:cNvPr id="43101" name="Text Box 107"/>
            <p:cNvSpPr txBox="1">
              <a:spLocks noChangeArrowheads="1"/>
            </p:cNvSpPr>
            <p:nvPr/>
          </p:nvSpPr>
          <p:spPr bwMode="auto">
            <a:xfrm rot="5400000">
              <a:off x="1277" y="2707"/>
              <a:ext cx="212" cy="173"/>
            </a:xfrm>
            <a:prstGeom prst="rect">
              <a:avLst/>
            </a:prstGeom>
            <a:noFill/>
            <a:ln w="9525">
              <a:noFill/>
              <a:miter lim="800000"/>
              <a:headEnd/>
              <a:tailEnd/>
            </a:ln>
          </p:spPr>
          <p:txBody>
            <a:bodyPr wrap="none">
              <a:prstTxWarp prst="textNoShape">
                <a:avLst/>
              </a:prstTxWarp>
              <a:spAutoFit/>
            </a:bodyPr>
            <a:lstStyle/>
            <a:p>
              <a:pPr algn="ctr" eaLnBrk="1" hangingPunct="1"/>
              <a:r>
                <a:rPr lang="en-US" sz="1200" b="1">
                  <a:latin typeface="Arial" pitchFamily="1" charset="0"/>
                </a:rPr>
                <a:t>…</a:t>
              </a:r>
            </a:p>
          </p:txBody>
        </p:sp>
        <p:sp>
          <p:nvSpPr>
            <p:cNvPr id="43102" name="Text Box 108"/>
            <p:cNvSpPr txBox="1">
              <a:spLocks noChangeArrowheads="1"/>
            </p:cNvSpPr>
            <p:nvPr/>
          </p:nvSpPr>
          <p:spPr bwMode="auto">
            <a:xfrm rot="5400000">
              <a:off x="2381" y="2707"/>
              <a:ext cx="212" cy="173"/>
            </a:xfrm>
            <a:prstGeom prst="rect">
              <a:avLst/>
            </a:prstGeom>
            <a:noFill/>
            <a:ln w="9525">
              <a:noFill/>
              <a:miter lim="800000"/>
              <a:headEnd/>
              <a:tailEnd/>
            </a:ln>
          </p:spPr>
          <p:txBody>
            <a:bodyPr wrap="none">
              <a:prstTxWarp prst="textNoShape">
                <a:avLst/>
              </a:prstTxWarp>
              <a:spAutoFit/>
            </a:bodyPr>
            <a:lstStyle/>
            <a:p>
              <a:pPr algn="ctr" eaLnBrk="1" hangingPunct="1"/>
              <a:r>
                <a:rPr lang="en-US" sz="1200" b="1">
                  <a:latin typeface="Arial" pitchFamily="1" charset="0"/>
                </a:rPr>
                <a:t>…</a:t>
              </a:r>
            </a:p>
          </p:txBody>
        </p:sp>
      </p:grpSp>
      <p:sp>
        <p:nvSpPr>
          <p:cNvPr id="43013" name="Line 109"/>
          <p:cNvSpPr>
            <a:spLocks noChangeShapeType="1"/>
          </p:cNvSpPr>
          <p:nvPr/>
        </p:nvSpPr>
        <p:spPr bwMode="auto">
          <a:xfrm>
            <a:off x="228600" y="1143000"/>
            <a:ext cx="8610600" cy="1588"/>
          </a:xfrm>
          <a:prstGeom prst="line">
            <a:avLst/>
          </a:prstGeom>
          <a:noFill/>
          <a:ln w="28575">
            <a:solidFill>
              <a:srgbClr val="AB4114"/>
            </a:solidFill>
            <a:round/>
            <a:headEnd/>
            <a:tailEnd/>
          </a:ln>
        </p:spPr>
        <p:txBody>
          <a:bodyPr wrap="none" anchor="ctr">
            <a:prstTxWarp prst="textNoShape">
              <a:avLst/>
            </a:prstTxWarp>
          </a:bodyPr>
          <a:lstStyle/>
          <a:p>
            <a:endParaRPr lang="en-US"/>
          </a:p>
        </p:txBody>
      </p:sp>
      <p:sp>
        <p:nvSpPr>
          <p:cNvPr id="43014" name="Text Box 113"/>
          <p:cNvSpPr txBox="1">
            <a:spLocks noChangeArrowheads="1"/>
          </p:cNvSpPr>
          <p:nvPr/>
        </p:nvSpPr>
        <p:spPr bwMode="auto">
          <a:xfrm>
            <a:off x="457200" y="4419600"/>
            <a:ext cx="8382000" cy="830263"/>
          </a:xfrm>
          <a:prstGeom prst="rect">
            <a:avLst/>
          </a:prstGeom>
          <a:noFill/>
          <a:ln w="9525">
            <a:noFill/>
            <a:miter lim="800000"/>
            <a:headEnd/>
            <a:tailEnd/>
          </a:ln>
        </p:spPr>
        <p:txBody>
          <a:bodyPr>
            <a:prstTxWarp prst="textNoShape">
              <a:avLst/>
            </a:prstTxWarp>
            <a:spAutoFit/>
          </a:bodyPr>
          <a:lstStyle/>
          <a:p>
            <a:r>
              <a:rPr lang="en-US">
                <a:solidFill>
                  <a:srgbClr val="000090"/>
                </a:solidFill>
              </a:rPr>
              <a:t>A separate microarray experiment is performed using mRNA isolated from each different “condition”, e.g.:</a:t>
            </a:r>
          </a:p>
        </p:txBody>
      </p:sp>
      <p:sp>
        <p:nvSpPr>
          <p:cNvPr id="43015" name="Rectangle 114"/>
          <p:cNvSpPr>
            <a:spLocks noChangeArrowheads="1"/>
          </p:cNvSpPr>
          <p:nvPr/>
        </p:nvSpPr>
        <p:spPr bwMode="auto">
          <a:xfrm>
            <a:off x="457200" y="5181600"/>
            <a:ext cx="8534400" cy="1616075"/>
          </a:xfrm>
          <a:prstGeom prst="rect">
            <a:avLst/>
          </a:prstGeom>
          <a:noFill/>
          <a:ln w="9525">
            <a:noFill/>
            <a:miter lim="800000"/>
            <a:headEnd/>
            <a:tailEnd/>
          </a:ln>
        </p:spPr>
        <p:txBody>
          <a:bodyPr>
            <a:prstTxWarp prst="textNoShape">
              <a:avLst/>
            </a:prstTxWarp>
            <a:spAutoFit/>
          </a:bodyPr>
          <a:lstStyle/>
          <a:p>
            <a:pPr marL="228600" indent="-228600">
              <a:buFontTx/>
              <a:buChar char="•"/>
            </a:pPr>
            <a:r>
              <a:rPr lang="en-US" sz="2000"/>
              <a:t>Developmental time course</a:t>
            </a:r>
          </a:p>
          <a:p>
            <a:pPr marL="228600" indent="-228600">
              <a:buFontTx/>
              <a:buChar char="•"/>
            </a:pPr>
            <a:r>
              <a:rPr lang="en-US" sz="2000"/>
              <a:t>Time course after exposure to some environmental stimulus (chemical, light/dark, etc.)</a:t>
            </a:r>
          </a:p>
          <a:p>
            <a:pPr marL="228600" indent="-228600">
              <a:buFontTx/>
              <a:buChar char="•"/>
            </a:pPr>
            <a:r>
              <a:rPr lang="en-US" sz="2000"/>
              <a:t>Different tissues</a:t>
            </a:r>
          </a:p>
          <a:p>
            <a:pPr marL="228600" indent="-228600">
              <a:buFontTx/>
              <a:buChar char="•"/>
            </a:pPr>
            <a:r>
              <a:rPr lang="en-US" sz="2000"/>
              <a:t>Normal vs. diseased tissue</a:t>
            </a:r>
          </a:p>
        </p:txBody>
      </p:sp>
    </p:spTree>
    <p:extLst>
      <p:ext uri="{BB962C8B-B14F-4D97-AF65-F5344CB8AC3E}">
        <p14:creationId xmlns:p14="http://schemas.microsoft.com/office/powerpoint/2010/main" val="1212402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69850"/>
            <a:ext cx="7772400" cy="1143000"/>
          </a:xfrm>
        </p:spPr>
        <p:txBody>
          <a:bodyPr/>
          <a:lstStyle/>
          <a:p>
            <a:pPr eaLnBrk="1" hangingPunct="1"/>
            <a:r>
              <a:rPr lang="en-US"/>
              <a:t>Volcano plot</a:t>
            </a:r>
            <a:br>
              <a:rPr lang="en-US"/>
            </a:br>
            <a:r>
              <a:rPr lang="en-US" sz="2000"/>
              <a:t>fold-change vs. significance</a:t>
            </a:r>
            <a:endParaRPr lang="en-US"/>
          </a:p>
        </p:txBody>
      </p:sp>
      <p:pic>
        <p:nvPicPr>
          <p:cNvPr id="34819" name="Picture 2"/>
          <p:cNvPicPr>
            <a:picLocks noChangeAspect="1"/>
          </p:cNvPicPr>
          <p:nvPr/>
        </p:nvPicPr>
        <p:blipFill>
          <a:blip r:embed="rId3"/>
          <a:srcRect/>
          <a:stretch>
            <a:fillRect/>
          </a:stretch>
        </p:blipFill>
        <p:spPr bwMode="auto">
          <a:xfrm>
            <a:off x="798513" y="1017588"/>
            <a:ext cx="7785100" cy="5524500"/>
          </a:xfrm>
          <a:prstGeom prst="rect">
            <a:avLst/>
          </a:prstGeom>
          <a:noFill/>
          <a:ln w="9525">
            <a:noFill/>
            <a:miter lim="800000"/>
            <a:headEnd/>
            <a:tailEnd/>
          </a:ln>
        </p:spPr>
      </p:pic>
      <p:sp>
        <p:nvSpPr>
          <p:cNvPr id="34820" name="TextBox 4"/>
          <p:cNvSpPr txBox="1">
            <a:spLocks noChangeArrowheads="1"/>
          </p:cNvSpPr>
          <p:nvPr/>
        </p:nvSpPr>
        <p:spPr bwMode="auto">
          <a:xfrm rot="-5400000">
            <a:off x="-475456" y="3371056"/>
            <a:ext cx="1997075" cy="461963"/>
          </a:xfrm>
          <a:prstGeom prst="rect">
            <a:avLst/>
          </a:prstGeom>
          <a:noFill/>
          <a:ln w="9525">
            <a:noFill/>
            <a:miter lim="800000"/>
            <a:headEnd/>
            <a:tailEnd/>
          </a:ln>
        </p:spPr>
        <p:txBody>
          <a:bodyPr wrap="none">
            <a:prstTxWarp prst="textNoShape">
              <a:avLst/>
            </a:prstTxWarp>
            <a:spAutoFit/>
          </a:bodyPr>
          <a:lstStyle/>
          <a:p>
            <a:r>
              <a:rPr lang="en-US"/>
              <a:t>-log (p-value)</a:t>
            </a:r>
          </a:p>
        </p:txBody>
      </p:sp>
      <p:sp>
        <p:nvSpPr>
          <p:cNvPr id="34821" name="TextBox 5"/>
          <p:cNvSpPr txBox="1">
            <a:spLocks noChangeArrowheads="1"/>
          </p:cNvSpPr>
          <p:nvPr/>
        </p:nvSpPr>
        <p:spPr bwMode="auto">
          <a:xfrm>
            <a:off x="3521075" y="6321425"/>
            <a:ext cx="1931988" cy="461963"/>
          </a:xfrm>
          <a:prstGeom prst="rect">
            <a:avLst/>
          </a:prstGeom>
          <a:solidFill>
            <a:srgbClr val="FFFFFF"/>
          </a:solidFill>
          <a:ln w="9525">
            <a:noFill/>
            <a:miter lim="800000"/>
            <a:headEnd/>
            <a:tailEnd/>
          </a:ln>
        </p:spPr>
        <p:txBody>
          <a:bodyPr>
            <a:prstTxWarp prst="textNoShape">
              <a:avLst/>
            </a:prstTxWarp>
            <a:spAutoFit/>
          </a:bodyPr>
          <a:lstStyle/>
          <a:p>
            <a:r>
              <a:rPr lang="en-US"/>
              <a:t>Log ratio</a:t>
            </a:r>
          </a:p>
        </p:txBody>
      </p:sp>
      <p:sp>
        <p:nvSpPr>
          <p:cNvPr id="34822" name="TextBox 6"/>
          <p:cNvSpPr txBox="1">
            <a:spLocks noChangeArrowheads="1"/>
          </p:cNvSpPr>
          <p:nvPr/>
        </p:nvSpPr>
        <p:spPr bwMode="auto">
          <a:xfrm>
            <a:off x="187325" y="5322888"/>
            <a:ext cx="695325" cy="307975"/>
          </a:xfrm>
          <a:prstGeom prst="rect">
            <a:avLst/>
          </a:prstGeom>
          <a:noFill/>
          <a:ln w="9525">
            <a:solidFill>
              <a:srgbClr val="FF0000"/>
            </a:solidFill>
            <a:miter lim="800000"/>
            <a:headEnd/>
            <a:tailEnd/>
          </a:ln>
        </p:spPr>
        <p:txBody>
          <a:bodyPr wrap="none">
            <a:prstTxWarp prst="textNoShape">
              <a:avLst/>
            </a:prstTxWarp>
            <a:spAutoFit/>
          </a:bodyPr>
          <a:lstStyle/>
          <a:p>
            <a:r>
              <a:rPr lang="en-US" sz="1400"/>
              <a:t>p=10</a:t>
            </a:r>
            <a:r>
              <a:rPr lang="en-US" sz="1400" baseline="30000"/>
              <a:t>-2</a:t>
            </a:r>
          </a:p>
        </p:txBody>
      </p:sp>
      <p:sp>
        <p:nvSpPr>
          <p:cNvPr id="34823" name="TextBox 7"/>
          <p:cNvSpPr txBox="1">
            <a:spLocks noChangeArrowheads="1"/>
          </p:cNvSpPr>
          <p:nvPr/>
        </p:nvSpPr>
        <p:spPr bwMode="auto">
          <a:xfrm>
            <a:off x="198438" y="4924425"/>
            <a:ext cx="696912" cy="307975"/>
          </a:xfrm>
          <a:prstGeom prst="rect">
            <a:avLst/>
          </a:prstGeom>
          <a:noFill/>
          <a:ln w="9525">
            <a:solidFill>
              <a:srgbClr val="FF0000"/>
            </a:solidFill>
            <a:miter lim="800000"/>
            <a:headEnd/>
            <a:tailEnd/>
          </a:ln>
        </p:spPr>
        <p:txBody>
          <a:bodyPr wrap="none">
            <a:prstTxWarp prst="textNoShape">
              <a:avLst/>
            </a:prstTxWarp>
            <a:spAutoFit/>
          </a:bodyPr>
          <a:lstStyle/>
          <a:p>
            <a:r>
              <a:rPr lang="en-US" sz="1400"/>
              <a:t>p=10</a:t>
            </a:r>
            <a:r>
              <a:rPr lang="en-US" sz="1400" baseline="30000"/>
              <a:t>-3</a:t>
            </a:r>
          </a:p>
        </p:txBody>
      </p:sp>
      <p:sp>
        <p:nvSpPr>
          <p:cNvPr id="34824" name="TextBox 8"/>
          <p:cNvSpPr txBox="1">
            <a:spLocks noChangeArrowheads="1"/>
          </p:cNvSpPr>
          <p:nvPr/>
        </p:nvSpPr>
        <p:spPr bwMode="auto">
          <a:xfrm>
            <a:off x="220663" y="1593850"/>
            <a:ext cx="762000" cy="307975"/>
          </a:xfrm>
          <a:prstGeom prst="rect">
            <a:avLst/>
          </a:prstGeom>
          <a:noFill/>
          <a:ln w="9525">
            <a:solidFill>
              <a:srgbClr val="FF0000"/>
            </a:solidFill>
            <a:miter lim="800000"/>
            <a:headEnd/>
            <a:tailEnd/>
          </a:ln>
        </p:spPr>
        <p:txBody>
          <a:bodyPr wrap="none">
            <a:prstTxWarp prst="textNoShape">
              <a:avLst/>
            </a:prstTxWarp>
            <a:spAutoFit/>
          </a:bodyPr>
          <a:lstStyle/>
          <a:p>
            <a:r>
              <a:rPr lang="en-US" sz="1400"/>
              <a:t>p=10</a:t>
            </a:r>
            <a:r>
              <a:rPr lang="en-US" sz="1400" baseline="30000"/>
              <a:t>-18</a:t>
            </a:r>
          </a:p>
        </p:txBody>
      </p:sp>
      <p:cxnSp>
        <p:nvCxnSpPr>
          <p:cNvPr id="34825" name="Straight Arrow Connector 10"/>
          <p:cNvCxnSpPr>
            <a:cxnSpLocks noChangeShapeType="1"/>
            <a:stCxn id="34823" idx="3"/>
          </p:cNvCxnSpPr>
          <p:nvPr/>
        </p:nvCxnSpPr>
        <p:spPr bwMode="auto">
          <a:xfrm>
            <a:off x="895350" y="5078413"/>
            <a:ext cx="384175" cy="30162"/>
          </a:xfrm>
          <a:prstGeom prst="straightConnector1">
            <a:avLst/>
          </a:prstGeom>
          <a:noFill/>
          <a:ln w="19050">
            <a:solidFill>
              <a:srgbClr val="FF0000"/>
            </a:solidFill>
            <a:round/>
            <a:headEnd/>
            <a:tailEnd type="arrow" w="med" len="med"/>
          </a:ln>
        </p:spPr>
      </p:cxnSp>
      <p:cxnSp>
        <p:nvCxnSpPr>
          <p:cNvPr id="34826" name="Straight Arrow Connector 12"/>
          <p:cNvCxnSpPr>
            <a:cxnSpLocks noChangeShapeType="1"/>
            <a:stCxn id="34822" idx="3"/>
          </p:cNvCxnSpPr>
          <p:nvPr/>
        </p:nvCxnSpPr>
        <p:spPr bwMode="auto">
          <a:xfrm flipV="1">
            <a:off x="882650" y="5341938"/>
            <a:ext cx="415925" cy="134937"/>
          </a:xfrm>
          <a:prstGeom prst="straightConnector1">
            <a:avLst/>
          </a:prstGeom>
          <a:noFill/>
          <a:ln w="19050">
            <a:solidFill>
              <a:srgbClr val="FF0000"/>
            </a:solidFill>
            <a:round/>
            <a:headEnd/>
            <a:tailEnd type="arrow" w="med" len="med"/>
          </a:ln>
        </p:spPr>
      </p:cxnSp>
      <p:cxnSp>
        <p:nvCxnSpPr>
          <p:cNvPr id="34827" name="Straight Arrow Connector 16"/>
          <p:cNvCxnSpPr>
            <a:cxnSpLocks noChangeShapeType="1"/>
            <a:stCxn id="34824" idx="3"/>
          </p:cNvCxnSpPr>
          <p:nvPr/>
        </p:nvCxnSpPr>
        <p:spPr bwMode="auto">
          <a:xfrm flipV="1">
            <a:off x="982663" y="1746250"/>
            <a:ext cx="315912" cy="1588"/>
          </a:xfrm>
          <a:prstGeom prst="straightConnector1">
            <a:avLst/>
          </a:prstGeom>
          <a:noFill/>
          <a:ln w="19050">
            <a:solidFill>
              <a:srgbClr val="FF0000"/>
            </a:solidFill>
            <a:round/>
            <a:headEnd/>
            <a:tailEnd type="arrow" w="med" len="med"/>
          </a:ln>
        </p:spPr>
      </p:cxnSp>
    </p:spTree>
    <p:extLst>
      <p:ext uri="{BB962C8B-B14F-4D97-AF65-F5344CB8AC3E}">
        <p14:creationId xmlns:p14="http://schemas.microsoft.com/office/powerpoint/2010/main" val="1308306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descr="clufig"/>
          <p:cNvPicPr>
            <a:picLocks noChangeAspect="1" noChangeArrowheads="1"/>
          </p:cNvPicPr>
          <p:nvPr/>
        </p:nvPicPr>
        <p:blipFill>
          <a:blip r:embed="rId3"/>
          <a:srcRect/>
          <a:stretch>
            <a:fillRect/>
          </a:stretch>
        </p:blipFill>
        <p:spPr bwMode="auto">
          <a:xfrm>
            <a:off x="228600" y="2241550"/>
            <a:ext cx="5410200" cy="3854450"/>
          </a:xfrm>
          <a:prstGeom prst="rect">
            <a:avLst/>
          </a:prstGeom>
          <a:noFill/>
          <a:ln w="9525">
            <a:noFill/>
            <a:miter lim="800000"/>
            <a:headEnd/>
            <a:tailEnd/>
          </a:ln>
        </p:spPr>
      </p:pic>
      <p:sp>
        <p:nvSpPr>
          <p:cNvPr id="51203" name="Text Box 2"/>
          <p:cNvSpPr txBox="1">
            <a:spLocks noChangeArrowheads="1"/>
          </p:cNvSpPr>
          <p:nvPr/>
        </p:nvSpPr>
        <p:spPr bwMode="auto">
          <a:xfrm>
            <a:off x="381000" y="76200"/>
            <a:ext cx="8763000" cy="2678113"/>
          </a:xfrm>
          <a:prstGeom prst="rect">
            <a:avLst/>
          </a:prstGeom>
          <a:noFill/>
          <a:ln w="9525">
            <a:noFill/>
            <a:miter lim="800000"/>
            <a:headEnd/>
            <a:tailEnd/>
          </a:ln>
        </p:spPr>
        <p:txBody>
          <a:bodyPr>
            <a:prstTxWarp prst="textNoShape">
              <a:avLst/>
            </a:prstTxWarp>
            <a:spAutoFit/>
          </a:bodyPr>
          <a:lstStyle/>
          <a:p>
            <a:pPr eaLnBrk="1" hangingPunct="1"/>
            <a:r>
              <a:rPr lang="en-US" b="1">
                <a:solidFill>
                  <a:schemeClr val="accent2"/>
                </a:solidFill>
                <a:ea typeface="Arial" pitchFamily="1" charset="0"/>
                <a:cs typeface="Arial" pitchFamily="1" charset="0"/>
              </a:rPr>
              <a:t>Clustering (genes)</a:t>
            </a:r>
            <a:r>
              <a:rPr lang="en-US" sz="2000">
                <a:ea typeface="Arial" pitchFamily="1" charset="0"/>
                <a:cs typeface="Arial" pitchFamily="1" charset="0"/>
              </a:rPr>
              <a:t>  </a:t>
            </a:r>
          </a:p>
          <a:p>
            <a:pPr eaLnBrk="1" hangingPunct="1"/>
            <a:endParaRPr lang="en-US" sz="1800" i="1">
              <a:latin typeface="Times New Roman" pitchFamily="1" charset="0"/>
              <a:ea typeface="Times New Roman" pitchFamily="1" charset="0"/>
              <a:cs typeface="Times New Roman" pitchFamily="1" charset="0"/>
            </a:endParaRPr>
          </a:p>
          <a:p>
            <a:pPr eaLnBrk="1" hangingPunct="1"/>
            <a:r>
              <a:rPr lang="en-US" sz="1800" i="1">
                <a:latin typeface="Times New Roman" pitchFamily="1" charset="0"/>
                <a:ea typeface="Times New Roman" pitchFamily="1" charset="0"/>
                <a:cs typeface="Times New Roman" pitchFamily="1" charset="0"/>
              </a:rPr>
              <a:t>p</a:t>
            </a:r>
            <a:r>
              <a:rPr lang="en-US" sz="1800">
                <a:ea typeface="Arial" pitchFamily="1" charset="0"/>
                <a:cs typeface="Arial" pitchFamily="1" charset="0"/>
              </a:rPr>
              <a:t> points in a </a:t>
            </a:r>
            <a:r>
              <a:rPr lang="en-US" sz="1800" i="1">
                <a:latin typeface="Times New Roman" pitchFamily="1" charset="0"/>
                <a:ea typeface="Arial" pitchFamily="1" charset="0"/>
                <a:cs typeface="Arial" pitchFamily="1" charset="0"/>
              </a:rPr>
              <a:t>T</a:t>
            </a:r>
            <a:r>
              <a:rPr lang="en-US" sz="1800">
                <a:ea typeface="Arial" pitchFamily="1" charset="0"/>
                <a:cs typeface="Arial" pitchFamily="1" charset="0"/>
              </a:rPr>
              <a:t>-dimensional space ( </a:t>
            </a:r>
            <a:r>
              <a:rPr lang="en-US" sz="1800" i="1">
                <a:latin typeface="Times New Roman" pitchFamily="1" charset="0"/>
                <a:ea typeface="Arial" pitchFamily="1" charset="0"/>
                <a:cs typeface="Arial" pitchFamily="1" charset="0"/>
              </a:rPr>
              <a:t>p</a:t>
            </a:r>
            <a:r>
              <a:rPr lang="en-US" sz="1800">
                <a:latin typeface="Times New Roman" pitchFamily="1" charset="0"/>
                <a:ea typeface="Arial" pitchFamily="1" charset="0"/>
                <a:cs typeface="Arial" pitchFamily="1" charset="0"/>
              </a:rPr>
              <a:t> </a:t>
            </a:r>
            <a:r>
              <a:rPr lang="en-US" sz="1800">
                <a:ea typeface="Arial" pitchFamily="1" charset="0"/>
                <a:cs typeface="Arial" pitchFamily="1" charset="0"/>
              </a:rPr>
              <a:t>= # of genes, </a:t>
            </a:r>
            <a:r>
              <a:rPr lang="en-US" sz="1800" i="1">
                <a:latin typeface="Times New Roman" pitchFamily="1" charset="0"/>
                <a:ea typeface="Times New Roman" pitchFamily="1" charset="0"/>
                <a:cs typeface="Times New Roman" pitchFamily="1" charset="0"/>
              </a:rPr>
              <a:t>T </a:t>
            </a:r>
            <a:r>
              <a:rPr lang="en-US" sz="1800">
                <a:ea typeface="Arial" pitchFamily="1" charset="0"/>
                <a:cs typeface="Arial" pitchFamily="1" charset="0"/>
              </a:rPr>
              <a:t>= # of conditions )</a:t>
            </a:r>
          </a:p>
          <a:p>
            <a:pPr eaLnBrk="1" hangingPunct="1"/>
            <a:endParaRPr lang="en-US" sz="1600">
              <a:ea typeface="Arial" pitchFamily="1" charset="0"/>
              <a:cs typeface="Arial" pitchFamily="1" charset="0"/>
            </a:endParaRPr>
          </a:p>
          <a:p>
            <a:pPr eaLnBrk="1" hangingPunct="1"/>
            <a:r>
              <a:rPr lang="en-US" sz="1800">
                <a:ea typeface="Arial" pitchFamily="1" charset="0"/>
                <a:cs typeface="Arial" pitchFamily="1" charset="0"/>
              </a:rPr>
              <a:t>based on proximity of the points:</a:t>
            </a:r>
          </a:p>
          <a:p>
            <a:pPr eaLnBrk="1" hangingPunct="1"/>
            <a:endParaRPr lang="en-US" sz="1800">
              <a:ea typeface="Arial" pitchFamily="1" charset="0"/>
              <a:cs typeface="Arial" pitchFamily="1" charset="0"/>
            </a:endParaRPr>
          </a:p>
          <a:p>
            <a:pPr eaLnBrk="1" hangingPunct="1">
              <a:buFontTx/>
              <a:buChar char="•"/>
            </a:pPr>
            <a:r>
              <a:rPr lang="en-US" sz="1800">
                <a:ea typeface="Arial" pitchFamily="1" charset="0"/>
                <a:cs typeface="Arial" pitchFamily="1" charset="0"/>
              </a:rPr>
              <a:t>  Extract a few typical expression patterns 	(cluster centroids)</a:t>
            </a:r>
          </a:p>
          <a:p>
            <a:pPr>
              <a:buFontTx/>
              <a:buChar char="•"/>
            </a:pPr>
            <a:r>
              <a:rPr lang="en-US" sz="1800" b="1">
                <a:ea typeface="Arial" pitchFamily="1" charset="0"/>
                <a:cs typeface="Arial" pitchFamily="1" charset="0"/>
              </a:rPr>
              <a:t>  </a:t>
            </a:r>
            <a:r>
              <a:rPr lang="en-US" sz="1800">
                <a:ea typeface="Arial" pitchFamily="1" charset="0"/>
                <a:cs typeface="Arial" pitchFamily="1" charset="0"/>
              </a:rPr>
              <a:t>Partition genes based on their profile similarity 	(clusters, memberships)		</a:t>
            </a:r>
          </a:p>
        </p:txBody>
      </p:sp>
      <p:sp>
        <p:nvSpPr>
          <p:cNvPr id="51204" name="Text Box 4"/>
          <p:cNvSpPr txBox="1">
            <a:spLocks noChangeArrowheads="1"/>
          </p:cNvSpPr>
          <p:nvPr/>
        </p:nvSpPr>
        <p:spPr bwMode="auto">
          <a:xfrm>
            <a:off x="5562600" y="3733800"/>
            <a:ext cx="3505200" cy="1190625"/>
          </a:xfrm>
          <a:prstGeom prst="rect">
            <a:avLst/>
          </a:prstGeom>
          <a:noFill/>
          <a:ln w="9525">
            <a:noFill/>
            <a:miter lim="800000"/>
            <a:headEnd/>
            <a:tailEnd/>
          </a:ln>
        </p:spPr>
        <p:txBody>
          <a:bodyPr>
            <a:prstTxWarp prst="textNoShape">
              <a:avLst/>
            </a:prstTxWarp>
            <a:spAutoFit/>
          </a:bodyPr>
          <a:lstStyle/>
          <a:p>
            <a:r>
              <a:rPr lang="en-US" sz="1800">
                <a:ea typeface="Arial" pitchFamily="1" charset="0"/>
                <a:cs typeface="Arial" pitchFamily="1" charset="0"/>
              </a:rPr>
              <a:t>Genes with similar expression profiles are likely to have common or related functions, and possibly to be co-regulated</a:t>
            </a:r>
          </a:p>
        </p:txBody>
      </p:sp>
      <p:sp>
        <p:nvSpPr>
          <p:cNvPr id="51205" name="Text Box 5"/>
          <p:cNvSpPr txBox="1">
            <a:spLocks noChangeArrowheads="1"/>
          </p:cNvSpPr>
          <p:nvPr/>
        </p:nvSpPr>
        <p:spPr bwMode="auto">
          <a:xfrm>
            <a:off x="457200" y="5181600"/>
            <a:ext cx="1219200" cy="366713"/>
          </a:xfrm>
          <a:prstGeom prst="rect">
            <a:avLst/>
          </a:prstGeom>
          <a:noFill/>
          <a:ln w="9525">
            <a:noFill/>
            <a:miter lim="800000"/>
            <a:headEnd/>
            <a:tailEnd/>
          </a:ln>
        </p:spPr>
        <p:txBody>
          <a:bodyPr>
            <a:prstTxWarp prst="textNoShape">
              <a:avLst/>
            </a:prstTxWarp>
            <a:spAutoFit/>
          </a:bodyPr>
          <a:lstStyle/>
          <a:p>
            <a:pPr eaLnBrk="1" hangingPunct="1"/>
            <a:r>
              <a:rPr lang="en-US" sz="1800" i="1">
                <a:latin typeface="Times New Roman" pitchFamily="1" charset="0"/>
                <a:ea typeface="Times New Roman" pitchFamily="1" charset="0"/>
                <a:cs typeface="Times New Roman" pitchFamily="1" charset="0"/>
              </a:rPr>
              <a:t>T </a:t>
            </a:r>
            <a:r>
              <a:rPr lang="en-US" sz="1800">
                <a:latin typeface="Times New Roman" pitchFamily="1" charset="0"/>
                <a:ea typeface="Times New Roman" pitchFamily="1" charset="0"/>
                <a:cs typeface="Times New Roman" pitchFamily="1" charset="0"/>
              </a:rPr>
              <a:t>= 3</a:t>
            </a:r>
          </a:p>
        </p:txBody>
      </p:sp>
      <p:sp>
        <p:nvSpPr>
          <p:cNvPr id="51206" name="TextBox 5"/>
          <p:cNvSpPr txBox="1">
            <a:spLocks noChangeArrowheads="1"/>
          </p:cNvSpPr>
          <p:nvPr/>
        </p:nvSpPr>
        <p:spPr bwMode="auto">
          <a:xfrm>
            <a:off x="450850" y="6019800"/>
            <a:ext cx="8769350" cy="708025"/>
          </a:xfrm>
          <a:prstGeom prst="rect">
            <a:avLst/>
          </a:prstGeom>
          <a:noFill/>
          <a:ln w="9525">
            <a:noFill/>
            <a:miter lim="800000"/>
            <a:headEnd/>
            <a:tailEnd/>
          </a:ln>
        </p:spPr>
        <p:txBody>
          <a:bodyPr>
            <a:prstTxWarp prst="textNoShape">
              <a:avLst/>
            </a:prstTxWarp>
            <a:spAutoFit/>
          </a:bodyPr>
          <a:lstStyle/>
          <a:p>
            <a:r>
              <a:rPr lang="en-US" sz="2000">
                <a:solidFill>
                  <a:srgbClr val="000090"/>
                </a:solidFill>
              </a:rPr>
              <a:t>Similarly, </a:t>
            </a:r>
            <a:r>
              <a:rPr lang="en-US" sz="2000" b="1" i="1">
                <a:solidFill>
                  <a:srgbClr val="000090"/>
                </a:solidFill>
              </a:rPr>
              <a:t>conditions </a:t>
            </a:r>
            <a:r>
              <a:rPr lang="en-US" sz="2000">
                <a:solidFill>
                  <a:srgbClr val="000090"/>
                </a:solidFill>
              </a:rPr>
              <a:t>can be </a:t>
            </a:r>
            <a:r>
              <a:rPr lang="en-US" sz="2000" b="1" i="1">
                <a:solidFill>
                  <a:srgbClr val="000090"/>
                </a:solidFill>
              </a:rPr>
              <a:t>classified </a:t>
            </a:r>
            <a:r>
              <a:rPr lang="en-US" sz="2000">
                <a:solidFill>
                  <a:srgbClr val="000090"/>
                </a:solidFill>
              </a:rPr>
              <a:t>into different groups based on similarities in their expression profiles (all or subsets of genes).</a:t>
            </a:r>
          </a:p>
        </p:txBody>
      </p:sp>
    </p:spTree>
    <p:extLst>
      <p:ext uri="{BB962C8B-B14F-4D97-AF65-F5344CB8AC3E}">
        <p14:creationId xmlns:p14="http://schemas.microsoft.com/office/powerpoint/2010/main" val="106133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46.10 PM.png"/>
          <p:cNvPicPr>
            <a:picLocks noChangeAspect="1"/>
          </p:cNvPicPr>
          <p:nvPr/>
        </p:nvPicPr>
        <p:blipFill>
          <a:blip r:embed="rId2"/>
          <a:srcRect l="9355" r="9549"/>
          <a:stretch>
            <a:fillRect/>
          </a:stretch>
        </p:blipFill>
        <p:spPr>
          <a:xfrm>
            <a:off x="-16939" y="-220133"/>
            <a:ext cx="9184102" cy="707813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082"/>
            <a:ext cx="8229600" cy="1143000"/>
          </a:xfrm>
        </p:spPr>
        <p:txBody>
          <a:bodyPr/>
          <a:lstStyle/>
          <a:p>
            <a:r>
              <a:rPr lang="en-US" dirty="0"/>
              <a:t>Standard Format (MIAME)</a:t>
            </a:r>
          </a:p>
        </p:txBody>
      </p:sp>
      <p:pic>
        <p:nvPicPr>
          <p:cNvPr id="6" name="Content Placeholder 5" descr="Screen shot 2012-02-22 at 11.56.22 PM.png"/>
          <p:cNvPicPr>
            <a:picLocks noGrp="1" noChangeAspect="1"/>
          </p:cNvPicPr>
          <p:nvPr>
            <p:ph sz="quarter" idx="1"/>
          </p:nvPr>
        </p:nvPicPr>
        <p:blipFill>
          <a:blip r:embed="rId2"/>
          <a:srcRect l="-22240" r="-22240"/>
          <a:stretch>
            <a:fillRect/>
          </a:stretch>
        </p:blipFill>
        <p:spPr>
          <a:xfrm>
            <a:off x="-728783" y="983918"/>
            <a:ext cx="9360773" cy="5148064"/>
          </a:xfrm>
        </p:spPr>
      </p:pic>
      <p:sp>
        <p:nvSpPr>
          <p:cNvPr id="5" name="TextBox 4"/>
          <p:cNvSpPr txBox="1"/>
          <p:nvPr/>
        </p:nvSpPr>
        <p:spPr>
          <a:xfrm>
            <a:off x="457200" y="6459144"/>
            <a:ext cx="5069003" cy="369332"/>
          </a:xfrm>
          <a:prstGeom prst="rect">
            <a:avLst/>
          </a:prstGeom>
          <a:noFill/>
        </p:spPr>
        <p:txBody>
          <a:bodyPr wrap="none" rtlCol="0">
            <a:spAutoFit/>
          </a:bodyPr>
          <a:lstStyle/>
          <a:p>
            <a:r>
              <a:rPr lang="en-US" dirty="0"/>
              <a:t>http://</a:t>
            </a:r>
            <a:r>
              <a:rPr lang="en-US" dirty="0" err="1"/>
              <a:t>www.ncbi.nlm.nih.gov/geo/info/MIAME.html</a:t>
            </a:r>
            <a:endParaRPr lang="en-US" dirty="0"/>
          </a:p>
        </p:txBody>
      </p:sp>
    </p:spTree>
    <p:extLst>
      <p:ext uri="{BB962C8B-B14F-4D97-AF65-F5344CB8AC3E}">
        <p14:creationId xmlns:p14="http://schemas.microsoft.com/office/powerpoint/2010/main" val="1277927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Common Databases</a:t>
            </a:r>
          </a:p>
        </p:txBody>
      </p:sp>
      <p:sp>
        <p:nvSpPr>
          <p:cNvPr id="4" name="Content Placeholder 3"/>
          <p:cNvSpPr>
            <a:spLocks noGrp="1"/>
          </p:cNvSpPr>
          <p:nvPr>
            <p:ph sz="quarter" idx="1"/>
          </p:nvPr>
        </p:nvSpPr>
        <p:spPr/>
        <p:txBody>
          <a:bodyPr/>
          <a:lstStyle/>
          <a:p>
            <a:r>
              <a:rPr lang="en-US" dirty="0"/>
              <a:t>Microarray Data</a:t>
            </a:r>
          </a:p>
          <a:p>
            <a:pPr lvl="1"/>
            <a:r>
              <a:rPr lang="en-US" dirty="0"/>
              <a:t>NCBI GEO (Gene Expression Omnibus)</a:t>
            </a:r>
          </a:p>
          <a:p>
            <a:pPr lvl="1"/>
            <a:r>
              <a:rPr lang="en-US" dirty="0" err="1"/>
              <a:t>ArrayExpress</a:t>
            </a:r>
            <a:endParaRPr lang="en-US" dirty="0"/>
          </a:p>
          <a:p>
            <a:r>
              <a:rPr lang="en-US" dirty="0"/>
              <a:t>RNA-</a:t>
            </a:r>
            <a:r>
              <a:rPr lang="en-US" dirty="0" err="1"/>
              <a:t>seq</a:t>
            </a:r>
            <a:endParaRPr lang="en-US" dirty="0"/>
          </a:p>
          <a:p>
            <a:pPr lvl="1"/>
            <a:r>
              <a:rPr lang="en-US" dirty="0"/>
              <a:t>NCBI SRA (Sequence Read Archive)</a:t>
            </a:r>
          </a:p>
          <a:p>
            <a:pPr lvl="1"/>
            <a:r>
              <a:rPr lang="en-US" dirty="0"/>
              <a:t>ENA (European Nucleotide Archive)</a:t>
            </a:r>
          </a:p>
        </p:txBody>
      </p:sp>
    </p:spTree>
    <p:extLst>
      <p:ext uri="{BB962C8B-B14F-4D97-AF65-F5344CB8AC3E}">
        <p14:creationId xmlns:p14="http://schemas.microsoft.com/office/powerpoint/2010/main" val="1144917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 Expression Omnibus Repository (GEO)</a:t>
            </a:r>
          </a:p>
        </p:txBody>
      </p:sp>
      <p:sp>
        <p:nvSpPr>
          <p:cNvPr id="5" name="Content Placeholder 4"/>
          <p:cNvSpPr>
            <a:spLocks noGrp="1"/>
          </p:cNvSpPr>
          <p:nvPr>
            <p:ph sz="quarter" idx="1"/>
          </p:nvPr>
        </p:nvSpPr>
        <p:spPr/>
        <p:txBody>
          <a:bodyPr>
            <a:normAutofit/>
          </a:bodyPr>
          <a:lstStyle/>
          <a:p>
            <a:r>
              <a:rPr lang="en-US" dirty="0">
                <a:hlinkClick r:id="rId2"/>
              </a:rPr>
              <a:t>http://www.ncbi.nlm.nih.gov/geo/</a:t>
            </a:r>
            <a:endParaRPr lang="en-US" dirty="0"/>
          </a:p>
          <a:p>
            <a:endParaRPr lang="en-US" dirty="0"/>
          </a:p>
          <a:p>
            <a:r>
              <a:rPr lang="en-US" dirty="0"/>
              <a:t>Platform – information regarding the technology used (</a:t>
            </a:r>
            <a:r>
              <a:rPr lang="en-US" dirty="0">
                <a:solidFill>
                  <a:srgbClr val="D16349"/>
                </a:solidFill>
              </a:rPr>
              <a:t>GPLXXXX</a:t>
            </a:r>
            <a:r>
              <a:rPr lang="en-US" dirty="0"/>
              <a:t>)</a:t>
            </a:r>
          </a:p>
          <a:p>
            <a:r>
              <a:rPr lang="en-US" dirty="0"/>
              <a:t>Sample – information submitted by the experimenter regarding the conditions and manipulations (</a:t>
            </a:r>
            <a:r>
              <a:rPr lang="en-US" dirty="0">
                <a:solidFill>
                  <a:srgbClr val="D16349"/>
                </a:solidFill>
              </a:rPr>
              <a:t>GSMXXXX</a:t>
            </a:r>
            <a:r>
              <a:rPr lang="en-US" dirty="0"/>
              <a:t>)</a:t>
            </a:r>
          </a:p>
          <a:p>
            <a:r>
              <a:rPr lang="en-US" dirty="0"/>
              <a:t>Series – Samples are linked with series which defines the entire dataset (</a:t>
            </a:r>
            <a:r>
              <a:rPr lang="en-US" dirty="0">
                <a:solidFill>
                  <a:srgbClr val="D16349"/>
                </a:solidFill>
              </a:rPr>
              <a:t>GSEXXX</a:t>
            </a:r>
            <a:r>
              <a:rPr lang="en-US" dirty="0"/>
              <a:t>)</a:t>
            </a:r>
          </a:p>
          <a:p>
            <a:r>
              <a:rPr lang="en-US" dirty="0"/>
              <a:t>GEO Dataset – GEO sample information collected by GEO staff. Can be used to compare with other datasets.</a:t>
            </a:r>
          </a:p>
          <a:p>
            <a:endParaRPr lang="en-US" dirty="0"/>
          </a:p>
          <a:p>
            <a:endParaRPr lang="en-US" dirty="0"/>
          </a:p>
        </p:txBody>
      </p:sp>
    </p:spTree>
    <p:extLst>
      <p:ext uri="{BB962C8B-B14F-4D97-AF65-F5344CB8AC3E}">
        <p14:creationId xmlns:p14="http://schemas.microsoft.com/office/powerpoint/2010/main" val="1166995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GEOquery</a:t>
            </a:r>
            <a:r>
              <a:rPr lang="en-US" dirty="0"/>
              <a:t> Package</a:t>
            </a:r>
          </a:p>
        </p:txBody>
      </p:sp>
      <p:sp>
        <p:nvSpPr>
          <p:cNvPr id="4" name="TextBox 3"/>
          <p:cNvSpPr txBox="1"/>
          <p:nvPr/>
        </p:nvSpPr>
        <p:spPr>
          <a:xfrm>
            <a:off x="841208" y="1910930"/>
            <a:ext cx="7339940" cy="440120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a:solidFill>
                  <a:schemeClr val="tx1"/>
                </a:solidFill>
                <a:latin typeface="Courier"/>
                <a:cs typeface="Courier"/>
              </a:rPr>
              <a:t>&gt;</a:t>
            </a:r>
            <a:r>
              <a:rPr lang="en-US" sz="2000" dirty="0" err="1">
                <a:solidFill>
                  <a:schemeClr val="tx1"/>
                </a:solidFill>
                <a:latin typeface="Courier"/>
                <a:cs typeface="Courier"/>
              </a:rPr>
              <a:t>source(“http://bioconductor.org/biocLite.R</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biocLite(“GEOquery</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library(“GEOquery</a:t>
            </a:r>
            <a:r>
              <a:rPr lang="en-US" sz="2000" dirty="0">
                <a:solidFill>
                  <a:schemeClr val="tx1"/>
                </a:solidFill>
                <a:latin typeface="Courier"/>
                <a:cs typeface="Courier"/>
              </a:rPr>
              <a:t>”)</a:t>
            </a:r>
          </a:p>
          <a:p>
            <a:endParaRPr lang="en-US" sz="2000" dirty="0">
              <a:solidFill>
                <a:schemeClr val="tx1"/>
              </a:solidFill>
              <a:latin typeface="Courier"/>
              <a:cs typeface="Courier"/>
            </a:endParaRPr>
          </a:p>
          <a:p>
            <a:r>
              <a:rPr lang="en-US" sz="2000" dirty="0">
                <a:solidFill>
                  <a:schemeClr val="tx1"/>
                </a:solidFill>
                <a:latin typeface="Courier"/>
                <a:cs typeface="Courier"/>
              </a:rPr>
              <a:t>&gt;gds&lt;-getGEO(“GDS2084”)</a:t>
            </a:r>
          </a:p>
          <a:p>
            <a:r>
              <a:rPr lang="en-US" sz="2000" dirty="0">
                <a:solidFill>
                  <a:schemeClr val="tx1"/>
                </a:solidFill>
                <a:latin typeface="Courier"/>
                <a:cs typeface="Courier"/>
              </a:rPr>
              <a:t>&gt;</a:t>
            </a:r>
            <a:r>
              <a:rPr lang="en-US" sz="2000" dirty="0" err="1">
                <a:solidFill>
                  <a:schemeClr val="tx1"/>
                </a:solidFill>
                <a:latin typeface="Courier"/>
                <a:cs typeface="Courier"/>
              </a:rPr>
              <a:t>Meta(gds</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head(Table(gds</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Columns(gds</a:t>
            </a:r>
            <a:r>
              <a:rPr lang="en-US" sz="2000" dirty="0">
                <a:solidFill>
                  <a:schemeClr val="tx1"/>
                </a:solidFill>
                <a:latin typeface="Courier"/>
                <a:cs typeface="Courier"/>
              </a:rPr>
              <a:t>)</a:t>
            </a:r>
          </a:p>
          <a:p>
            <a:endParaRPr lang="en-US" sz="2000" dirty="0">
              <a:solidFill>
                <a:schemeClr val="tx1"/>
              </a:solidFill>
              <a:latin typeface="Courier"/>
              <a:cs typeface="Courier"/>
            </a:endParaRPr>
          </a:p>
          <a:p>
            <a:r>
              <a:rPr lang="en-US" sz="2000" dirty="0">
                <a:solidFill>
                  <a:schemeClr val="tx1"/>
                </a:solidFill>
                <a:latin typeface="Courier"/>
                <a:cs typeface="Courier"/>
              </a:rPr>
              <a:t>&gt;</a:t>
            </a:r>
            <a:r>
              <a:rPr lang="en-US" sz="2000" dirty="0" err="1">
                <a:solidFill>
                  <a:schemeClr val="tx1"/>
                </a:solidFill>
                <a:latin typeface="Courier"/>
                <a:cs typeface="Courier"/>
              </a:rPr>
              <a:t>gsm</a:t>
            </a:r>
            <a:r>
              <a:rPr lang="en-US" sz="2000" dirty="0">
                <a:solidFill>
                  <a:schemeClr val="tx1"/>
                </a:solidFill>
                <a:latin typeface="Courier"/>
                <a:cs typeface="Courier"/>
              </a:rPr>
              <a:t>&lt;-getGEO(“GSM114841”)</a:t>
            </a:r>
          </a:p>
          <a:p>
            <a:r>
              <a:rPr lang="en-US" sz="2000" dirty="0">
                <a:solidFill>
                  <a:schemeClr val="tx1"/>
                </a:solidFill>
                <a:latin typeface="Courier"/>
                <a:cs typeface="Courier"/>
              </a:rPr>
              <a:t>&gt;</a:t>
            </a:r>
            <a:r>
              <a:rPr lang="en-US" sz="2000" dirty="0" err="1">
                <a:solidFill>
                  <a:schemeClr val="tx1"/>
                </a:solidFill>
                <a:latin typeface="Courier"/>
                <a:cs typeface="Courier"/>
              </a:rPr>
              <a:t>Meta(gsm</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Columns(gsm</a:t>
            </a:r>
            <a:r>
              <a:rPr lang="en-US" sz="2000" dirty="0">
                <a:solidFill>
                  <a:schemeClr val="tx1"/>
                </a:solidFill>
                <a:latin typeface="Courier"/>
                <a:cs typeface="Courier"/>
              </a:rPr>
              <a:t>)</a:t>
            </a:r>
          </a:p>
          <a:p>
            <a:r>
              <a:rPr lang="en-US" sz="2000" dirty="0">
                <a:solidFill>
                  <a:schemeClr val="tx1"/>
                </a:solidFill>
                <a:latin typeface="Courier"/>
                <a:cs typeface="Courier"/>
              </a:rPr>
              <a:t>&gt;</a:t>
            </a:r>
            <a:r>
              <a:rPr lang="en-US" sz="2000" dirty="0" err="1">
                <a:solidFill>
                  <a:schemeClr val="tx1"/>
                </a:solidFill>
                <a:latin typeface="Courier"/>
                <a:cs typeface="Courier"/>
              </a:rPr>
              <a:t>head(Table(gsm</a:t>
            </a:r>
            <a:r>
              <a:rPr lang="en-US" sz="2000" dirty="0">
                <a:solidFill>
                  <a:schemeClr val="tx1"/>
                </a:solidFill>
                <a:latin typeface="Courier"/>
                <a:cs typeface="Courier"/>
              </a:rPr>
              <a:t>)</a:t>
            </a:r>
          </a:p>
          <a:p>
            <a:endParaRPr lang="en-US" sz="2000" dirty="0">
              <a:solidFill>
                <a:schemeClr val="tx1"/>
              </a:solidFill>
              <a:latin typeface="Courier"/>
              <a:cs typeface="Courier"/>
            </a:endParaRPr>
          </a:p>
        </p:txBody>
      </p:sp>
    </p:spTree>
    <p:extLst>
      <p:ext uri="{BB962C8B-B14F-4D97-AF65-F5344CB8AC3E}">
        <p14:creationId xmlns:p14="http://schemas.microsoft.com/office/powerpoint/2010/main" val="728060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Different Utilities for Deep-Seq</a:t>
            </a:r>
          </a:p>
        </p:txBody>
      </p:sp>
      <p:sp>
        <p:nvSpPr>
          <p:cNvPr id="16387" name="Content Placeholder 2"/>
          <p:cNvSpPr>
            <a:spLocks noGrp="1"/>
          </p:cNvSpPr>
          <p:nvPr>
            <p:ph sz="quarter" idx="1"/>
          </p:nvPr>
        </p:nvSpPr>
        <p:spPr/>
        <p:txBody>
          <a:bodyPr/>
          <a:lstStyle/>
          <a:p>
            <a:pPr eaLnBrk="1" hangingPunct="1"/>
            <a:r>
              <a:rPr lang="en-US" dirty="0">
                <a:ea typeface="ＭＳ Ｐゴシック" pitchFamily="1" charset="-128"/>
                <a:cs typeface="ＭＳ Ｐゴシック" pitchFamily="1" charset="-128"/>
              </a:rPr>
              <a:t>RNA-</a:t>
            </a:r>
            <a:r>
              <a:rPr lang="en-US" dirty="0" err="1">
                <a:ea typeface="ＭＳ Ｐゴシック" pitchFamily="1" charset="-128"/>
                <a:cs typeface="ＭＳ Ｐゴシック" pitchFamily="1" charset="-128"/>
              </a:rPr>
              <a:t>seq</a:t>
            </a:r>
            <a:r>
              <a:rPr lang="en-US" dirty="0">
                <a:ea typeface="ＭＳ Ｐゴシック" pitchFamily="1" charset="-128"/>
                <a:cs typeface="ＭＳ Ｐゴシック" pitchFamily="1" charset="-128"/>
              </a:rPr>
              <a:t> </a:t>
            </a:r>
          </a:p>
          <a:p>
            <a:pPr lvl="1" eaLnBrk="1" hangingPunct="1"/>
            <a:r>
              <a:rPr lang="en-US" dirty="0"/>
              <a:t>Sequencing equivalent to Microarray data</a:t>
            </a:r>
          </a:p>
          <a:p>
            <a:pPr lvl="2" eaLnBrk="1" hangingPunct="1"/>
            <a:r>
              <a:rPr lang="en-US" dirty="0">
                <a:ea typeface="ＭＳ Ｐゴシック" pitchFamily="1" charset="-128"/>
              </a:rPr>
              <a:t>Method for discovering new RNA molecules</a:t>
            </a:r>
          </a:p>
          <a:p>
            <a:pPr lvl="2" eaLnBrk="1" hangingPunct="1"/>
            <a:r>
              <a:rPr lang="en-US" dirty="0">
                <a:ea typeface="ＭＳ Ｐゴシック" pitchFamily="1" charset="-128"/>
              </a:rPr>
              <a:t>Method for quantifying RNA abundance</a:t>
            </a:r>
          </a:p>
          <a:p>
            <a:pPr eaLnBrk="1" hangingPunct="1"/>
            <a:r>
              <a:rPr lang="en-US" dirty="0">
                <a:ea typeface="ＭＳ Ｐゴシック" pitchFamily="1" charset="-128"/>
                <a:cs typeface="ＭＳ Ｐゴシック" pitchFamily="1" charset="-128"/>
              </a:rPr>
              <a:t>CHIP-</a:t>
            </a:r>
            <a:r>
              <a:rPr lang="en-US" dirty="0" err="1">
                <a:ea typeface="ＭＳ Ｐゴシック" pitchFamily="1" charset="-128"/>
                <a:cs typeface="ＭＳ Ｐゴシック" pitchFamily="1" charset="-128"/>
              </a:rPr>
              <a:t>seq</a:t>
            </a:r>
            <a:r>
              <a:rPr lang="en-US" dirty="0">
                <a:ea typeface="ＭＳ Ｐゴシック" pitchFamily="1" charset="-128"/>
                <a:cs typeface="ＭＳ Ｐゴシック" pitchFamily="1" charset="-128"/>
              </a:rPr>
              <a:t> (Chromatin </a:t>
            </a:r>
            <a:r>
              <a:rPr lang="en-US" dirty="0" err="1">
                <a:ea typeface="ＭＳ Ｐゴシック" pitchFamily="1" charset="-128"/>
                <a:cs typeface="ＭＳ Ｐゴシック" pitchFamily="1" charset="-128"/>
              </a:rPr>
              <a:t>Immuno</a:t>
            </a:r>
            <a:r>
              <a:rPr lang="en-US" dirty="0">
                <a:ea typeface="ＭＳ Ｐゴシック" pitchFamily="1" charset="-128"/>
                <a:cs typeface="ＭＳ Ｐゴシック" pitchFamily="1" charset="-128"/>
              </a:rPr>
              <a:t> Precipitation)</a:t>
            </a:r>
          </a:p>
          <a:p>
            <a:pPr lvl="1" eaLnBrk="1" hangingPunct="1"/>
            <a:r>
              <a:rPr lang="en-US" dirty="0"/>
              <a:t>Method for </a:t>
            </a:r>
            <a:r>
              <a:rPr lang="en-US" dirty="0" err="1"/>
              <a:t>indentifying</a:t>
            </a:r>
            <a:r>
              <a:rPr lang="en-US" dirty="0"/>
              <a:t> region of genome where a particular protein is binding.</a:t>
            </a:r>
          </a:p>
          <a:p>
            <a:pPr lvl="2" eaLnBrk="1" hangingPunct="1"/>
            <a:r>
              <a:rPr lang="en-US" dirty="0">
                <a:ea typeface="ＭＳ Ｐゴシック" pitchFamily="1" charset="-128"/>
              </a:rPr>
              <a:t>Transcription Factors</a:t>
            </a:r>
          </a:p>
          <a:p>
            <a:pPr lvl="2" eaLnBrk="1" hangingPunct="1"/>
            <a:r>
              <a:rPr lang="en-US" dirty="0">
                <a:ea typeface="ＭＳ Ｐゴシック" pitchFamily="1" charset="-128"/>
              </a:rPr>
              <a:t>Histone Modifications</a:t>
            </a:r>
          </a:p>
        </p:txBody>
      </p:sp>
    </p:spTree>
    <p:extLst>
      <p:ext uri="{BB962C8B-B14F-4D97-AF65-F5344CB8AC3E}">
        <p14:creationId xmlns:p14="http://schemas.microsoft.com/office/powerpoint/2010/main" val="156582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Transcription Factors</a:t>
            </a:r>
          </a:p>
        </p:txBody>
      </p:sp>
      <p:pic>
        <p:nvPicPr>
          <p:cNvPr id="17411" name="Content Placeholder 3" descr="408px-Lambda_repressor_1LMB.png"/>
          <p:cNvPicPr>
            <a:picLocks noGrp="1" noChangeAspect="1"/>
          </p:cNvPicPr>
          <p:nvPr>
            <p:ph sz="quarter" idx="1"/>
          </p:nvPr>
        </p:nvPicPr>
        <p:blipFill>
          <a:blip r:embed="rId2"/>
          <a:srcRect l="-72361" r="-72361"/>
          <a:stretch>
            <a:fillRect/>
          </a:stretch>
        </p:blipFill>
        <p:spPr/>
      </p:pic>
      <p:sp>
        <p:nvSpPr>
          <p:cNvPr id="17412" name="TextBox 4"/>
          <p:cNvSpPr txBox="1">
            <a:spLocks noChangeArrowheads="1"/>
          </p:cNvSpPr>
          <p:nvPr/>
        </p:nvSpPr>
        <p:spPr bwMode="auto">
          <a:xfrm>
            <a:off x="4076700" y="6473825"/>
            <a:ext cx="4959350" cy="369888"/>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http://en.wikipedia.org/wiki/DNA_binding_protein</a:t>
            </a:r>
          </a:p>
        </p:txBody>
      </p:sp>
    </p:spTree>
    <p:extLst>
      <p:ext uri="{BB962C8B-B14F-4D97-AF65-F5344CB8AC3E}">
        <p14:creationId xmlns:p14="http://schemas.microsoft.com/office/powerpoint/2010/main" val="10199545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0"/>
            <a:ext cx="8229600" cy="1143000"/>
          </a:xfrm>
        </p:spPr>
        <p:txBody>
          <a:bodyPr/>
          <a:lstStyle/>
          <a:p>
            <a:pPr eaLnBrk="1" hangingPunct="1"/>
            <a:r>
              <a:rPr lang="en-US">
                <a:ea typeface="ＭＳ Ｐゴシック" pitchFamily="1" charset="-128"/>
                <a:cs typeface="ＭＳ Ｐゴシック" pitchFamily="1" charset="-128"/>
              </a:rPr>
              <a:t>Histone Modification</a:t>
            </a:r>
          </a:p>
        </p:txBody>
      </p:sp>
      <p:pic>
        <p:nvPicPr>
          <p:cNvPr id="19459" name="Content Placeholder 3" descr="600px-Nucleosome_1KX5_colour_coded.png"/>
          <p:cNvPicPr>
            <a:picLocks noGrp="1" noChangeAspect="1"/>
          </p:cNvPicPr>
          <p:nvPr>
            <p:ph sz="quarter" idx="1"/>
          </p:nvPr>
        </p:nvPicPr>
        <p:blipFill>
          <a:blip r:embed="rId2"/>
          <a:srcRect l="-40915" r="-40915"/>
          <a:stretch>
            <a:fillRect/>
          </a:stretch>
        </p:blipFill>
        <p:spPr>
          <a:xfrm>
            <a:off x="1887538" y="973138"/>
            <a:ext cx="5487987" cy="3017837"/>
          </a:xfrm>
        </p:spPr>
      </p:pic>
      <p:sp>
        <p:nvSpPr>
          <p:cNvPr id="19460" name="TextBox 4"/>
          <p:cNvSpPr txBox="1">
            <a:spLocks noChangeArrowheads="1"/>
          </p:cNvSpPr>
          <p:nvPr/>
        </p:nvSpPr>
        <p:spPr bwMode="auto">
          <a:xfrm>
            <a:off x="5053013" y="6378575"/>
            <a:ext cx="4090987" cy="368300"/>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http://en.wikipedia.org/wiki/Nucleosome</a:t>
            </a:r>
          </a:p>
        </p:txBody>
      </p:sp>
      <p:pic>
        <p:nvPicPr>
          <p:cNvPr id="19461" name="Picture 5" descr="Picture 2.png"/>
          <p:cNvPicPr>
            <a:picLocks noChangeAspect="1"/>
          </p:cNvPicPr>
          <p:nvPr/>
        </p:nvPicPr>
        <p:blipFill>
          <a:blip r:embed="rId3"/>
          <a:srcRect/>
          <a:stretch>
            <a:fillRect/>
          </a:stretch>
        </p:blipFill>
        <p:spPr bwMode="auto">
          <a:xfrm>
            <a:off x="0" y="3746500"/>
            <a:ext cx="8967788" cy="2632075"/>
          </a:xfrm>
          <a:prstGeom prst="rect">
            <a:avLst/>
          </a:prstGeom>
          <a:noFill/>
          <a:ln w="9525">
            <a:noFill/>
            <a:miter lim="800000"/>
            <a:headEnd/>
            <a:tailEnd/>
          </a:ln>
        </p:spPr>
      </p:pic>
    </p:spTree>
    <p:extLst>
      <p:ext uri="{BB962C8B-B14F-4D97-AF65-F5344CB8AC3E}">
        <p14:creationId xmlns:p14="http://schemas.microsoft.com/office/powerpoint/2010/main" val="1161668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ea typeface="ＭＳ Ｐゴシック" pitchFamily="1" charset="-128"/>
                <a:cs typeface="ＭＳ Ｐゴシック" pitchFamily="1" charset="-128"/>
              </a:rPr>
              <a:t>CHIP-chip</a:t>
            </a:r>
          </a:p>
        </p:txBody>
      </p:sp>
      <p:pic>
        <p:nvPicPr>
          <p:cNvPr id="20483" name="Content Placeholder 3" descr="800px-ChIP-on-chip_wet-lab.png"/>
          <p:cNvPicPr>
            <a:picLocks noGrp="1" noChangeAspect="1"/>
          </p:cNvPicPr>
          <p:nvPr>
            <p:ph sz="quarter" idx="1"/>
          </p:nvPr>
        </p:nvPicPr>
        <p:blipFill>
          <a:blip r:embed="rId2"/>
          <a:srcRect l="-2715" r="-2715"/>
          <a:stretch>
            <a:fillRect/>
          </a:stretch>
        </p:blipFill>
        <p:spPr/>
      </p:pic>
      <p:sp>
        <p:nvSpPr>
          <p:cNvPr id="20484" name="TextBox 4"/>
          <p:cNvSpPr txBox="1">
            <a:spLocks noChangeArrowheads="1"/>
          </p:cNvSpPr>
          <p:nvPr/>
        </p:nvSpPr>
        <p:spPr bwMode="auto">
          <a:xfrm>
            <a:off x="5030788" y="6488113"/>
            <a:ext cx="4113212" cy="369887"/>
          </a:xfrm>
          <a:prstGeom prst="rect">
            <a:avLst/>
          </a:prstGeom>
          <a:noFill/>
          <a:ln w="9525">
            <a:noFill/>
            <a:miter lim="800000"/>
            <a:headEnd/>
            <a:tailEnd/>
          </a:ln>
        </p:spPr>
        <p:txBody>
          <a:bodyPr wrap="none">
            <a:prstTxWarp prst="textNoShape">
              <a:avLst/>
            </a:prstTxWarp>
            <a:spAutoFit/>
          </a:bodyPr>
          <a:lstStyle/>
          <a:p>
            <a:r>
              <a:rPr lang="en-US">
                <a:latin typeface="Calibri" pitchFamily="1" charset="0"/>
              </a:rPr>
              <a:t>http://en.wikipedia.org/wiki/ChIP-on-chip</a:t>
            </a:r>
          </a:p>
        </p:txBody>
      </p:sp>
    </p:spTree>
    <p:extLst>
      <p:ext uri="{BB962C8B-B14F-4D97-AF65-F5344CB8AC3E}">
        <p14:creationId xmlns:p14="http://schemas.microsoft.com/office/powerpoint/2010/main" val="1385333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rtlCol="0">
            <a:normAutofit fontScale="90000"/>
          </a:bodyPr>
          <a:lstStyle/>
          <a:p>
            <a:pPr eaLnBrk="1" fontAlgn="auto" hangingPunct="1">
              <a:spcAft>
                <a:spcPts val="0"/>
              </a:spcAft>
              <a:defRPr/>
            </a:pPr>
            <a:r>
              <a:rPr lang="en-US" dirty="0">
                <a:ea typeface="+mj-ea"/>
                <a:cs typeface="+mj-cs"/>
              </a:rPr>
              <a:t>Regions of the genome that are enriched for sequences are areas where protein interacts</a:t>
            </a:r>
          </a:p>
        </p:txBody>
      </p:sp>
      <p:pic>
        <p:nvPicPr>
          <p:cNvPr id="21507" name="Content Placeholder 3" descr="800px-ChIP-on-chip_dry-lab.png"/>
          <p:cNvPicPr>
            <a:picLocks noGrp="1" noChangeAspect="1"/>
          </p:cNvPicPr>
          <p:nvPr>
            <p:ph sz="quarter" idx="1"/>
          </p:nvPr>
        </p:nvPicPr>
        <p:blipFill>
          <a:blip r:embed="rId2"/>
          <a:srcRect t="-68211" b="-68211"/>
          <a:stretch>
            <a:fillRect/>
          </a:stretch>
        </p:blipFill>
        <p:spPr/>
      </p:pic>
    </p:spTree>
    <p:extLst>
      <p:ext uri="{BB962C8B-B14F-4D97-AF65-F5344CB8AC3E}">
        <p14:creationId xmlns:p14="http://schemas.microsoft.com/office/powerpoint/2010/main" val="28485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ea typeface="+mj-ea"/>
                <a:cs typeface="+mj-cs"/>
              </a:rPr>
              <a:t>CHIP-seq: same idea but sequencing instead of hybridization.</a:t>
            </a:r>
          </a:p>
        </p:txBody>
      </p:sp>
      <p:pic>
        <p:nvPicPr>
          <p:cNvPr id="22531" name="Content Placeholder 3" descr="Picture 3.png"/>
          <p:cNvPicPr>
            <a:picLocks noGrp="1" noChangeAspect="1"/>
          </p:cNvPicPr>
          <p:nvPr>
            <p:ph sz="quarter" idx="1"/>
          </p:nvPr>
        </p:nvPicPr>
        <p:blipFill>
          <a:blip r:embed="rId2"/>
          <a:srcRect l="-49156" r="-49156"/>
          <a:stretch>
            <a:fillRect/>
          </a:stretch>
        </p:blipFill>
        <p:spPr/>
      </p:pic>
      <p:pic>
        <p:nvPicPr>
          <p:cNvPr id="22532" name="Picture 4" descr="Picture 4.png"/>
          <p:cNvPicPr>
            <a:picLocks noChangeAspect="1"/>
          </p:cNvPicPr>
          <p:nvPr/>
        </p:nvPicPr>
        <p:blipFill>
          <a:blip r:embed="rId3"/>
          <a:srcRect/>
          <a:stretch>
            <a:fillRect/>
          </a:stretch>
        </p:blipFill>
        <p:spPr bwMode="auto">
          <a:xfrm>
            <a:off x="4467225" y="6527800"/>
            <a:ext cx="4676775" cy="330200"/>
          </a:xfrm>
          <a:prstGeom prst="rect">
            <a:avLst/>
          </a:prstGeom>
          <a:noFill/>
          <a:ln w="9525">
            <a:noFill/>
            <a:miter lim="800000"/>
            <a:headEnd/>
            <a:tailEnd/>
          </a:ln>
        </p:spPr>
      </p:pic>
      <p:pic>
        <p:nvPicPr>
          <p:cNvPr id="22533" name="Picture 5" descr="Picture 5.png"/>
          <p:cNvPicPr>
            <a:picLocks noChangeAspect="1"/>
          </p:cNvPicPr>
          <p:nvPr/>
        </p:nvPicPr>
        <p:blipFill>
          <a:blip r:embed="rId4"/>
          <a:srcRect/>
          <a:stretch>
            <a:fillRect/>
          </a:stretch>
        </p:blipFill>
        <p:spPr bwMode="auto">
          <a:xfrm>
            <a:off x="0" y="6537325"/>
            <a:ext cx="3470275" cy="320675"/>
          </a:xfrm>
          <a:prstGeom prst="rect">
            <a:avLst/>
          </a:prstGeom>
          <a:noFill/>
          <a:ln w="9525">
            <a:noFill/>
            <a:miter lim="800000"/>
            <a:headEnd/>
            <a:tailEnd/>
          </a:ln>
        </p:spPr>
      </p:pic>
    </p:spTree>
    <p:extLst>
      <p:ext uri="{BB962C8B-B14F-4D97-AF65-F5344CB8AC3E}">
        <p14:creationId xmlns:p14="http://schemas.microsoft.com/office/powerpoint/2010/main" val="799019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46.27 PM.png"/>
          <p:cNvPicPr>
            <a:picLocks noChangeAspect="1"/>
          </p:cNvPicPr>
          <p:nvPr/>
        </p:nvPicPr>
        <p:blipFill>
          <a:blip r:embed="rId2"/>
          <a:srcRect l="9647" r="9693"/>
          <a:stretch>
            <a:fillRect/>
          </a:stretch>
        </p:blipFill>
        <p:spPr>
          <a:xfrm>
            <a:off x="118533" y="-1"/>
            <a:ext cx="9025467" cy="69934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the SRA database</a:t>
            </a:r>
          </a:p>
        </p:txBody>
      </p:sp>
      <p:sp>
        <p:nvSpPr>
          <p:cNvPr id="3" name="Content Placeholder 2"/>
          <p:cNvSpPr>
            <a:spLocks noGrp="1"/>
          </p:cNvSpPr>
          <p:nvPr>
            <p:ph sz="quarter" idx="1"/>
          </p:nvPr>
        </p:nvSpPr>
        <p:spPr/>
        <p:txBody>
          <a:bodyPr/>
          <a:lstStyle/>
          <a:p>
            <a:r>
              <a:rPr lang="en-US" dirty="0">
                <a:latin typeface="Calibri" charset="0"/>
                <a:ea typeface="MS PGothic" charset="0"/>
              </a:rPr>
              <a:t>SRA database : </a:t>
            </a:r>
            <a:r>
              <a:rPr lang="en-US" dirty="0">
                <a:latin typeface="Calibri" charset="0"/>
                <a:ea typeface="MS PGothic" charset="0"/>
                <a:hlinkClick r:id="rId2"/>
              </a:rPr>
              <a:t>http://www.ncbi.nlm.nih.gov/sra</a:t>
            </a:r>
            <a:endParaRPr lang="en-US" dirty="0">
              <a:latin typeface="Calibri" charset="0"/>
              <a:ea typeface="MS PGothic" charset="0"/>
            </a:endParaRPr>
          </a:p>
          <a:p>
            <a:endParaRPr lang="en-US" dirty="0"/>
          </a:p>
        </p:txBody>
      </p:sp>
      <p:pic>
        <p:nvPicPr>
          <p:cNvPr id="4" name="Picture 3" descr="Screen Shot 2015-02-19 at 12.25.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83" y="2042582"/>
            <a:ext cx="5081549" cy="3958167"/>
          </a:xfrm>
          <a:prstGeom prst="rect">
            <a:avLst/>
          </a:prstGeom>
        </p:spPr>
      </p:pic>
    </p:spTree>
    <p:extLst>
      <p:ext uri="{BB962C8B-B14F-4D97-AF65-F5344CB8AC3E}">
        <p14:creationId xmlns:p14="http://schemas.microsoft.com/office/powerpoint/2010/main" val="90675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02-15 at 11.46.28 PM.png"/>
          <p:cNvPicPr>
            <a:picLocks noGrp="1" noChangeAspect="1"/>
          </p:cNvPicPr>
          <p:nvPr>
            <p:ph sz="quarter" idx="1"/>
          </p:nvPr>
        </p:nvPicPr>
        <p:blipFill>
          <a:blip r:embed="rId2"/>
          <a:srcRect l="10014" r="10248"/>
          <a:stretch>
            <a:fillRect/>
          </a:stretch>
        </p:blipFill>
        <p:spPr>
          <a:xfrm>
            <a:off x="8467" y="286211"/>
            <a:ext cx="8686800" cy="6808853"/>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02-15 at 11.47.35 PM.png"/>
          <p:cNvPicPr>
            <a:picLocks noGrp="1" noChangeAspect="1"/>
          </p:cNvPicPr>
          <p:nvPr>
            <p:ph sz="quarter" idx="1"/>
          </p:nvPr>
        </p:nvPicPr>
        <p:blipFill>
          <a:blip r:embed="rId2"/>
          <a:srcRect l="10482" r="10131"/>
          <a:stretch>
            <a:fillRect/>
          </a:stretch>
        </p:blipFill>
        <p:spPr>
          <a:xfrm>
            <a:off x="471042" y="274638"/>
            <a:ext cx="8406258" cy="661807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4" name="Picture 3" descr="Screen shot 2012-02-15 at 11.47.36 PM.png"/>
          <p:cNvPicPr>
            <a:picLocks noChangeAspect="1"/>
          </p:cNvPicPr>
          <p:nvPr/>
        </p:nvPicPr>
        <p:blipFill>
          <a:blip r:embed="rId2"/>
          <a:srcRect l="10417" r="10324"/>
          <a:stretch>
            <a:fillRect/>
          </a:stretch>
        </p:blipFill>
        <p:spPr>
          <a:xfrm>
            <a:off x="110066" y="-12700"/>
            <a:ext cx="8696959" cy="6858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4" name="Picture 3" descr="Screen shot 2012-02-15 at 11.48.41 PM.png"/>
          <p:cNvPicPr>
            <a:picLocks noChangeAspect="1"/>
          </p:cNvPicPr>
          <p:nvPr/>
        </p:nvPicPr>
        <p:blipFill>
          <a:blip r:embed="rId2"/>
          <a:srcRect l="10590" r="10521"/>
          <a:stretch>
            <a:fillRect/>
          </a:stretch>
        </p:blipFill>
        <p:spPr>
          <a:xfrm>
            <a:off x="-174441" y="-162350"/>
            <a:ext cx="8861241" cy="7020349"/>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Origin.thmx</Template>
  <TotalTime>2494</TotalTime>
  <Words>1372</Words>
  <Application>Microsoft Office PowerPoint</Application>
  <PresentationFormat>On-screen Show (4:3)</PresentationFormat>
  <Paragraphs>185</Paragraphs>
  <Slides>50</Slides>
  <Notes>11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6" baseType="lpstr">
      <vt:lpstr>MS PGothic</vt:lpstr>
      <vt:lpstr>MS PGothic</vt:lpstr>
      <vt:lpstr>Arial</vt:lpstr>
      <vt:lpstr>Bookman Old Style</vt:lpstr>
      <vt:lpstr>Calibri</vt:lpstr>
      <vt:lpstr>Courier</vt:lpstr>
      <vt:lpstr>Gill Sans MT</vt:lpstr>
      <vt:lpstr>Symbol</vt:lpstr>
      <vt:lpstr>Times</vt:lpstr>
      <vt:lpstr>Times New Roman</vt:lpstr>
      <vt:lpstr>Trebuchet MS</vt:lpstr>
      <vt:lpstr>Wingdings</vt:lpstr>
      <vt:lpstr>Wingdings 3</vt:lpstr>
      <vt:lpstr>Origin</vt:lpstr>
      <vt:lpstr>Chart</vt:lpstr>
      <vt:lpstr>Worksheet</vt:lpstr>
      <vt:lpstr>Genome and Transcriptome Databases</vt:lpstr>
      <vt:lpstr>Number of genomes sequenced is increasing exponentially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Gbrowse uses the GMOD database</vt:lpstr>
      <vt:lpstr>Creating the GMOD database</vt:lpstr>
      <vt:lpstr>GFF format</vt:lpstr>
      <vt:lpstr>GFF columns</vt:lpstr>
      <vt:lpstr>PowerPoint Presentation</vt:lpstr>
      <vt:lpstr>PowerPoint Presentation</vt:lpstr>
      <vt:lpstr>PowerPoint Presentation</vt:lpstr>
      <vt:lpstr>PowerPoint Presentation</vt:lpstr>
      <vt:lpstr>Viewing of Nitrogen Regulation of Nir1  (Nitrite Reductase) in Gbrowse</vt:lpstr>
      <vt:lpstr>Links to browsers</vt:lpstr>
      <vt:lpstr>Expression Databases</vt:lpstr>
      <vt:lpstr>PowerPoint Presentation</vt:lpstr>
      <vt:lpstr>Questions that can be addressed with genome-wide expression analysis:</vt:lpstr>
      <vt:lpstr>Microarrays vs Northern blots: from Gene to Genome Science</vt:lpstr>
      <vt:lpstr>What is a microarray?</vt:lpstr>
      <vt:lpstr>Microarrays</vt:lpstr>
      <vt:lpstr>Spotted microarrays: how they are made</vt:lpstr>
      <vt:lpstr>Affymetrix gene chip</vt:lpstr>
      <vt:lpstr>Affymetrix system</vt:lpstr>
      <vt:lpstr>Affymetrix Array</vt:lpstr>
      <vt:lpstr>Transcriptomics using RNA-seq</vt:lpstr>
      <vt:lpstr>Gene expression can be assayed across many different conditions</vt:lpstr>
      <vt:lpstr>Volcano plot fold-change vs. significance</vt:lpstr>
      <vt:lpstr>PowerPoint Presentation</vt:lpstr>
      <vt:lpstr>Standard Format (MIAME)</vt:lpstr>
      <vt:lpstr>Common Databases</vt:lpstr>
      <vt:lpstr>Gene Expression Omnibus Repository (GEO)</vt:lpstr>
      <vt:lpstr>GEOquery Package</vt:lpstr>
      <vt:lpstr>Different Utilities for Deep-Seq</vt:lpstr>
      <vt:lpstr>Transcription Factors</vt:lpstr>
      <vt:lpstr>Histone Modification</vt:lpstr>
      <vt:lpstr>CHIP-chip</vt:lpstr>
      <vt:lpstr>Regions of the genome that are enriched for sequences are areas where protein interacts</vt:lpstr>
      <vt:lpstr>CHIP-seq: same idea but sequencing instead of hybridization.</vt:lpstr>
      <vt:lpstr>Connecting to the SRA database</vt:lpstr>
    </vt:vector>
  </TitlesOfParts>
  <Company>New 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Databases</dc:title>
  <dc:creator>Manpreet Katari</dc:creator>
  <cp:lastModifiedBy>Manpreet Katari</cp:lastModifiedBy>
  <cp:revision>23</cp:revision>
  <dcterms:created xsi:type="dcterms:W3CDTF">2013-02-21T18:59:28Z</dcterms:created>
  <dcterms:modified xsi:type="dcterms:W3CDTF">2018-02-15T04:41:11Z</dcterms:modified>
</cp:coreProperties>
</file>